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4"/>
  </p:handoutMasterIdLst>
  <p:sldIdLst>
    <p:sldId id="256" r:id="rId3"/>
    <p:sldId id="257" r:id="rId5"/>
    <p:sldId id="258" r:id="rId6"/>
    <p:sldId id="307" r:id="rId7"/>
    <p:sldId id="273" r:id="rId8"/>
    <p:sldId id="308" r:id="rId9"/>
    <p:sldId id="309" r:id="rId10"/>
    <p:sldId id="311" r:id="rId11"/>
    <p:sldId id="310" r:id="rId12"/>
    <p:sldId id="312" r:id="rId13"/>
    <p:sldId id="313" r:id="rId14"/>
    <p:sldId id="314" r:id="rId15"/>
    <p:sldId id="315" r:id="rId16"/>
    <p:sldId id="317" r:id="rId17"/>
    <p:sldId id="318" r:id="rId18"/>
    <p:sldId id="316" r:id="rId19"/>
    <p:sldId id="320" r:id="rId20"/>
    <p:sldId id="333" r:id="rId21"/>
    <p:sldId id="334" r:id="rId22"/>
    <p:sldId id="332" r:id="rId23"/>
    <p:sldId id="337" r:id="rId24"/>
    <p:sldId id="336" r:id="rId25"/>
    <p:sldId id="335" r:id="rId26"/>
    <p:sldId id="340" r:id="rId27"/>
    <p:sldId id="344" r:id="rId28"/>
    <p:sldId id="346" r:id="rId29"/>
    <p:sldId id="345" r:id="rId30"/>
    <p:sldId id="330" r:id="rId31"/>
    <p:sldId id="331" r:id="rId32"/>
    <p:sldId id="270" r:id="rId33"/>
  </p:sldIdLst>
  <p:sldSz cx="12192000" cy="6858000"/>
  <p:notesSz cx="6858000" cy="9144000"/>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FF6600"/>
    <a:srgbClr val="FF7C80"/>
    <a:srgbClr val="FF3399"/>
    <a:srgbClr val="FF33CC"/>
    <a:srgbClr val="009999"/>
    <a:srgbClr val="51ADB7"/>
    <a:srgbClr val="C1E2E5"/>
    <a:srgbClr val="7DC2C9"/>
    <a:srgbClr val="014D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42" autoAdjust="0"/>
    <p:restoredTop sz="87971" autoAdjust="0"/>
  </p:normalViewPr>
  <p:slideViewPr>
    <p:cSldViewPr snapToGrid="0">
      <p:cViewPr varScale="1">
        <p:scale>
          <a:sx n="70" d="100"/>
          <a:sy n="70" d="100"/>
        </p:scale>
        <p:origin x="473" y="48"/>
      </p:cViewPr>
      <p:guideLst/>
    </p:cSldViewPr>
  </p:slideViewPr>
  <p:notesTextViewPr>
    <p:cViewPr>
      <p:scale>
        <a:sx n="1" d="1"/>
        <a:sy n="1" d="1"/>
      </p:scale>
      <p:origin x="0" y="0"/>
    </p:cViewPr>
  </p:notesTextViewPr>
  <p:notesViewPr>
    <p:cSldViewPr snapToGrid="0">
      <p:cViewPr varScale="1">
        <p:scale>
          <a:sx n="67" d="100"/>
          <a:sy n="67" d="100"/>
        </p:scale>
        <p:origin x="2400" y="7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8" Type="http://schemas.openxmlformats.org/officeDocument/2006/relationships/tags" Target="tags/tag1.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handoutMaster" Target="handoutMasters/handoutMaster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47FE23-F5A8-42E9-9888-C3A84DB64DCA}"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E0775B-E8BF-40E3-8D21-20EEF706AAFA}"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5224A5-F0C5-4B72-8135-2FAC1AE300C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8AECDA-B852-4CA6-98F9-FDA299AD4FD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封面</a:t>
            </a:r>
            <a:endParaRPr lang="zh-CN" altLang="en-US"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章节页</a:t>
            </a:r>
            <a:endParaRPr lang="en-US" altLang="zh-CN"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目录</a:t>
            </a:r>
            <a:endParaRPr lang="zh-CN" altLang="en-US"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结语</a:t>
            </a:r>
            <a:endParaRPr lang="en-US" altLang="zh-CN"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564948"/>
            <a:ext cx="10515600" cy="518958"/>
          </a:xfrm>
          <a:prstGeom prst="rect">
            <a:avLst/>
          </a:prstGeom>
        </p:spPr>
        <p:txBody>
          <a:bodyPr>
            <a:normAutofit/>
          </a:bodyPr>
          <a:lstStyle>
            <a:lvl1pPr algn="ctr">
              <a:defRPr sz="2600" b="1">
                <a:latin typeface="华文中宋" panose="02010600040101010101" pitchFamily="2" charset="-122"/>
                <a:ea typeface="华文中宋" panose="02010600040101010101" pitchFamily="2" charset="-122"/>
              </a:defRPr>
            </a:lvl1pPr>
          </a:lstStyle>
          <a:p>
            <a:r>
              <a:rPr lang="zh-CN" altLang="en-US" dirty="0"/>
              <a:t>单击此处编辑一级标题样式</a:t>
            </a:r>
            <a:endParaRPr lang="zh-CN" altLang="en-US" dirty="0"/>
          </a:p>
        </p:txBody>
      </p:sp>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4" name="直接连接符 3"/>
          <p:cNvCxnSpPr/>
          <p:nvPr userDrawn="1"/>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userDrawn="1"/>
        </p:nvGrpSpPr>
        <p:grpSpPr>
          <a:xfrm>
            <a:off x="333915" y="84221"/>
            <a:ext cx="531773" cy="420912"/>
            <a:chOff x="218722" y="105704"/>
            <a:chExt cx="573744" cy="454133"/>
          </a:xfrm>
        </p:grpSpPr>
        <p:grpSp>
          <p:nvGrpSpPr>
            <p:cNvPr id="11" name="组合 10"/>
            <p:cNvGrpSpPr/>
            <p:nvPr userDrawn="1"/>
          </p:nvGrpSpPr>
          <p:grpSpPr>
            <a:xfrm>
              <a:off x="218722" y="105704"/>
              <a:ext cx="490325" cy="454133"/>
              <a:chOff x="6175344" y="342254"/>
              <a:chExt cx="7803037" cy="7227071"/>
            </a:xfrm>
          </p:grpSpPr>
          <p:sp>
            <p:nvSpPr>
              <p:cNvPr id="13" name="六边形 12"/>
              <p:cNvSpPr/>
              <p:nvPr/>
            </p:nvSpPr>
            <p:spPr>
              <a:xfrm rot="5400000">
                <a:off x="5847446" y="670152"/>
                <a:ext cx="7227071" cy="6571275"/>
              </a:xfrm>
              <a:prstGeom prst="hexagon">
                <a:avLst>
                  <a:gd name="adj" fmla="val 30493"/>
                  <a:gd name="vf" fmla="val 115470"/>
                </a:avLst>
              </a:prstGeom>
              <a:gradFill>
                <a:gsLst>
                  <a:gs pos="87000">
                    <a:srgbClr val="00ABA5"/>
                  </a:gs>
                  <a:gs pos="57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平行四边形 11"/>
            <p:cNvSpPr/>
            <p:nvPr userDrawn="1"/>
          </p:nvSpPr>
          <p:spPr>
            <a:xfrm rot="19714174">
              <a:off x="432489" y="310360"/>
              <a:ext cx="359977" cy="194015"/>
            </a:xfrm>
            <a:prstGeom prst="parallelogram">
              <a:avLst>
                <a:gd name="adj" fmla="val 610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副标题 2"/>
          <p:cNvSpPr>
            <a:spLocks noGrp="1"/>
          </p:cNvSpPr>
          <p:nvPr>
            <p:ph type="subTitle" idx="1" hasCustomPrompt="1"/>
          </p:nvPr>
        </p:nvSpPr>
        <p:spPr>
          <a:xfrm>
            <a:off x="584225" y="271204"/>
            <a:ext cx="4864359" cy="327421"/>
          </a:xfrm>
          <a:prstGeom prst="rect">
            <a:avLst/>
          </a:prstGeom>
        </p:spPr>
        <p:txBody>
          <a:bodyPr>
            <a:normAutofit/>
          </a:bodyPr>
          <a:lstStyle>
            <a:lvl1pPr marL="0" indent="0" algn="l">
              <a:buNone/>
              <a:defRPr sz="12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单击此处编辑小节名</a:t>
            </a:r>
            <a:endParaRPr lang="zh-CN" altLang="en-US" dirty="0"/>
          </a:p>
        </p:txBody>
      </p:sp>
      <p:sp>
        <p:nvSpPr>
          <p:cNvPr id="20" name="文本占位符 2"/>
          <p:cNvSpPr>
            <a:spLocks noGrp="1"/>
          </p:cNvSpPr>
          <p:nvPr>
            <p:ph type="body" idx="10" hasCustomPrompt="1"/>
          </p:nvPr>
        </p:nvSpPr>
        <p:spPr>
          <a:xfrm>
            <a:off x="6798353" y="200366"/>
            <a:ext cx="5157787" cy="323806"/>
          </a:xfrm>
        </p:spPr>
        <p:txBody>
          <a:bodyPr anchor="b">
            <a:normAutofit/>
          </a:bodyPr>
          <a:lstStyle>
            <a:lvl1pPr marL="0" indent="0" algn="r">
              <a:lnSpc>
                <a:spcPct val="100000"/>
              </a:lnSpc>
              <a:buNone/>
              <a:defRPr sz="1200" b="0">
                <a:solidFill>
                  <a:schemeClr val="bg1">
                    <a:lumMod val="6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数据结构</a:t>
            </a:r>
            <a:endParaRPr lang="zh-CN" altLang="en-US" dirty="0"/>
          </a:p>
        </p:txBody>
      </p:sp>
      <p:sp>
        <p:nvSpPr>
          <p:cNvPr id="21" name="内容占位符 2"/>
          <p:cNvSpPr>
            <a:spLocks noGrp="1"/>
          </p:cNvSpPr>
          <p:nvPr>
            <p:ph idx="11" hasCustomPrompt="1"/>
          </p:nvPr>
        </p:nvSpPr>
        <p:spPr>
          <a:xfrm>
            <a:off x="584225" y="1276350"/>
            <a:ext cx="11055325" cy="5057775"/>
          </a:xfrm>
        </p:spPr>
        <p:txBody>
          <a:bodyPr>
            <a:normAutofit/>
          </a:bodyPr>
          <a:lstStyle>
            <a:lvl1pPr marL="0" indent="0">
              <a:buFontTx/>
              <a:buNone/>
              <a:defRPr sz="2000">
                <a:latin typeface="微软雅黑" panose="020B0503020204020204" pitchFamily="34" charset="-122"/>
                <a:ea typeface="微软雅黑" panose="020B0503020204020204" pitchFamily="34" charset="-122"/>
              </a:defRPr>
            </a:lvl1pPr>
            <a:lvl2pPr marL="457200" indent="0">
              <a:buFontTx/>
              <a:buNone/>
              <a:defRPr sz="2800"/>
            </a:lvl2pPr>
            <a:lvl3pPr marL="914400" indent="0">
              <a:buFontTx/>
              <a:buNone/>
              <a:defRPr sz="2400"/>
            </a:lvl3pPr>
            <a:lvl4pPr marL="1371600" indent="0">
              <a:buFontTx/>
              <a:buNone/>
              <a:defRPr sz="2000"/>
            </a:lvl4pPr>
            <a:lvl5pPr marL="1828800" indent="0">
              <a:buFontTx/>
              <a:buNone/>
              <a:defRPr sz="2000"/>
            </a:lvl5pPr>
            <a:lvl6pPr>
              <a:defRPr sz="2000"/>
            </a:lvl6pPr>
            <a:lvl7pPr>
              <a:defRPr sz="2000"/>
            </a:lvl7pPr>
            <a:lvl8pPr>
              <a:defRPr sz="2000"/>
            </a:lvl8pPr>
            <a:lvl9pPr>
              <a:defRPr sz="2000"/>
            </a:lvl9pPr>
          </a:lstStyle>
          <a:p>
            <a:pPr lvl="0"/>
            <a:r>
              <a:rPr lang="zh-CN" altLang="en-US" dirty="0"/>
              <a:t>单击此处编辑正文</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深色）">
    <p:spTree>
      <p:nvGrpSpPr>
        <p:cNvPr id="1" name=""/>
        <p:cNvGrpSpPr/>
        <p:nvPr/>
      </p:nvGrpSpPr>
      <p:grpSpPr>
        <a:xfrm>
          <a:off x="0" y="0"/>
          <a:ext cx="0" cy="0"/>
          <a:chOff x="0" y="0"/>
          <a:chExt cx="0" cy="0"/>
        </a:xfrm>
      </p:grpSpPr>
      <p:sp>
        <p:nvSpPr>
          <p:cNvPr id="15" name="矩形: 圆角 6"/>
          <p:cNvSpPr/>
          <p:nvPr userDrawn="1"/>
        </p:nvSpPr>
        <p:spPr>
          <a:xfrm>
            <a:off x="0" y="0"/>
            <a:ext cx="12192000" cy="6857999"/>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 name="标题 1"/>
          <p:cNvSpPr>
            <a:spLocks noGrp="1"/>
          </p:cNvSpPr>
          <p:nvPr>
            <p:ph type="title" hasCustomPrompt="1"/>
          </p:nvPr>
        </p:nvSpPr>
        <p:spPr>
          <a:xfrm>
            <a:off x="838200" y="564948"/>
            <a:ext cx="10515600" cy="518958"/>
          </a:xfrm>
          <a:prstGeom prst="rect">
            <a:avLst/>
          </a:prstGeom>
        </p:spPr>
        <p:txBody>
          <a:bodyPr>
            <a:normAutofit/>
          </a:bodyPr>
          <a:lstStyle>
            <a:lvl1pPr algn="ctr">
              <a:defRPr sz="2600" b="1">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defRPr>
            </a:lvl1pPr>
          </a:lstStyle>
          <a:p>
            <a:r>
              <a:rPr lang="zh-CN" altLang="en-US" dirty="0"/>
              <a:t>单击此处编辑一级标题样式</a:t>
            </a:r>
            <a:endParaRPr lang="zh-CN" altLang="en-US" dirty="0"/>
          </a:p>
        </p:txBody>
      </p:sp>
      <p:cxnSp>
        <p:nvCxnSpPr>
          <p:cNvPr id="4" name="直接连接符 3"/>
          <p:cNvCxnSpPr/>
          <p:nvPr userDrawn="1"/>
        </p:nvCxnSpPr>
        <p:spPr>
          <a:xfrm flipH="1">
            <a:off x="333915" y="6603508"/>
            <a:ext cx="4674965" cy="0"/>
          </a:xfrm>
          <a:prstGeom prst="line">
            <a:avLst/>
          </a:prstGeom>
          <a:ln>
            <a:solidFill>
              <a:srgbClr val="7DC2C9"/>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flipH="1">
            <a:off x="7181755" y="6603508"/>
            <a:ext cx="4674965" cy="0"/>
          </a:xfrm>
          <a:prstGeom prst="line">
            <a:avLst/>
          </a:prstGeom>
          <a:ln>
            <a:solidFill>
              <a:srgbClr val="7DC2C9"/>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userDrawn="1"/>
        </p:nvGrpSpPr>
        <p:grpSpPr>
          <a:xfrm>
            <a:off x="333915" y="84221"/>
            <a:ext cx="531773" cy="420912"/>
            <a:chOff x="218722" y="105704"/>
            <a:chExt cx="573744" cy="454133"/>
          </a:xfrm>
        </p:grpSpPr>
        <p:grpSp>
          <p:nvGrpSpPr>
            <p:cNvPr id="11" name="组合 10"/>
            <p:cNvGrpSpPr/>
            <p:nvPr userDrawn="1"/>
          </p:nvGrpSpPr>
          <p:grpSpPr>
            <a:xfrm>
              <a:off x="218722" y="105704"/>
              <a:ext cx="490325" cy="454133"/>
              <a:chOff x="6175344" y="342254"/>
              <a:chExt cx="7803037" cy="7227071"/>
            </a:xfrm>
          </p:grpSpPr>
          <p:sp>
            <p:nvSpPr>
              <p:cNvPr id="13" name="六边形 12"/>
              <p:cNvSpPr/>
              <p:nvPr/>
            </p:nvSpPr>
            <p:spPr>
              <a:xfrm rot="5400000">
                <a:off x="5847446" y="670152"/>
                <a:ext cx="7227071" cy="6571275"/>
              </a:xfrm>
              <a:prstGeom prst="hexagon">
                <a:avLst>
                  <a:gd name="adj" fmla="val 30493"/>
                  <a:gd name="vf" fmla="val 115470"/>
                </a:avLst>
              </a:prstGeom>
              <a:gradFill>
                <a:gsLst>
                  <a:gs pos="87000">
                    <a:srgbClr val="00ABA5"/>
                  </a:gs>
                  <a:gs pos="10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p:nvSpPr>
            <p:spPr>
              <a:xfrm rot="19714174">
                <a:off x="8249707" y="3214634"/>
                <a:ext cx="5728674" cy="3087560"/>
              </a:xfrm>
              <a:prstGeom prst="parallelogram">
                <a:avLst>
                  <a:gd name="adj" fmla="val 61032"/>
                </a:avLst>
              </a:prstGeom>
              <a:solidFill>
                <a:srgbClr val="7DC2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平行四边形 11"/>
            <p:cNvSpPr/>
            <p:nvPr userDrawn="1"/>
          </p:nvSpPr>
          <p:spPr>
            <a:xfrm rot="19714174">
              <a:off x="432489" y="310360"/>
              <a:ext cx="359977" cy="194015"/>
            </a:xfrm>
            <a:prstGeom prst="parallelogram">
              <a:avLst>
                <a:gd name="adj" fmla="val 61032"/>
              </a:avLst>
            </a:prstGeom>
            <a:solidFill>
              <a:srgbClr val="C1E2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副标题 2"/>
          <p:cNvSpPr>
            <a:spLocks noGrp="1"/>
          </p:cNvSpPr>
          <p:nvPr>
            <p:ph type="subTitle" idx="1" hasCustomPrompt="1"/>
          </p:nvPr>
        </p:nvSpPr>
        <p:spPr>
          <a:xfrm>
            <a:off x="784250" y="271204"/>
            <a:ext cx="4864359" cy="327421"/>
          </a:xfrm>
          <a:prstGeom prst="rect">
            <a:avLst/>
          </a:prstGeom>
        </p:spPr>
        <p:txBody>
          <a:bodyPr>
            <a:normAutofit/>
          </a:bodyPr>
          <a:lstStyle>
            <a:lvl1pPr marL="0" indent="0" algn="l">
              <a:buNone/>
              <a:defRPr sz="1200">
                <a:solidFill>
                  <a:srgbClr val="C1E2E5"/>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单击此处编辑小节名</a:t>
            </a:r>
            <a:endParaRPr lang="zh-CN" altLang="en-US" dirty="0"/>
          </a:p>
        </p:txBody>
      </p:sp>
      <p:sp>
        <p:nvSpPr>
          <p:cNvPr id="20" name="文本占位符 2"/>
          <p:cNvSpPr>
            <a:spLocks noGrp="1"/>
          </p:cNvSpPr>
          <p:nvPr>
            <p:ph type="body" idx="10" hasCustomPrompt="1"/>
          </p:nvPr>
        </p:nvSpPr>
        <p:spPr>
          <a:xfrm>
            <a:off x="6798353" y="200366"/>
            <a:ext cx="5157787" cy="323806"/>
          </a:xfrm>
        </p:spPr>
        <p:txBody>
          <a:bodyPr anchor="b">
            <a:normAutofit/>
          </a:bodyPr>
          <a:lstStyle>
            <a:lvl1pPr marL="0" indent="0" algn="r">
              <a:lnSpc>
                <a:spcPct val="100000"/>
              </a:lnSpc>
              <a:buNone/>
              <a:defRPr sz="1200" b="0">
                <a:solidFill>
                  <a:srgbClr val="C1E2E5"/>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数据结构</a:t>
            </a:r>
            <a:endParaRPr lang="zh-CN" altLang="en-US" dirty="0"/>
          </a:p>
        </p:txBody>
      </p:sp>
      <p:sp>
        <p:nvSpPr>
          <p:cNvPr id="21" name="内容占位符 2"/>
          <p:cNvSpPr>
            <a:spLocks noGrp="1"/>
          </p:cNvSpPr>
          <p:nvPr>
            <p:ph idx="11" hasCustomPrompt="1"/>
          </p:nvPr>
        </p:nvSpPr>
        <p:spPr>
          <a:xfrm>
            <a:off x="584225" y="1276350"/>
            <a:ext cx="11055325" cy="5057775"/>
          </a:xfrm>
        </p:spPr>
        <p:txBody>
          <a:bodyPr>
            <a:normAutofit/>
          </a:bodyPr>
          <a:lstStyle>
            <a:lvl1pPr marL="0" indent="0">
              <a:buFontTx/>
              <a:buNone/>
              <a:defRPr sz="20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vl2pPr marL="457200" indent="0">
              <a:buFontTx/>
              <a:buNone/>
              <a:defRPr sz="2800"/>
            </a:lvl2pPr>
            <a:lvl3pPr marL="914400" indent="0">
              <a:buFontTx/>
              <a:buNone/>
              <a:defRPr sz="2400"/>
            </a:lvl3pPr>
            <a:lvl4pPr marL="1371600" indent="0">
              <a:buFontTx/>
              <a:buNone/>
              <a:defRPr sz="2000"/>
            </a:lvl4pPr>
            <a:lvl5pPr marL="1828800" indent="0">
              <a:buFontTx/>
              <a:buNone/>
              <a:defRPr sz="2000"/>
            </a:lvl5pPr>
            <a:lvl6pPr>
              <a:defRPr sz="2000"/>
            </a:lvl6pPr>
            <a:lvl7pPr>
              <a:defRPr sz="2000"/>
            </a:lvl7pPr>
            <a:lvl8pPr>
              <a:defRPr sz="2000"/>
            </a:lvl8pPr>
            <a:lvl9pPr>
              <a:defRPr sz="2000"/>
            </a:lvl9pPr>
          </a:lstStyle>
          <a:p>
            <a:pPr lvl="0"/>
            <a:r>
              <a:rPr lang="zh-CN" altLang="en-US" dirty="0"/>
              <a:t>单击此处编辑正文</a:t>
            </a:r>
            <a:endParaRPr lang="zh-CN" altLang="en-US" dirty="0"/>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72109" y="6483552"/>
            <a:ext cx="1647783" cy="24509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结语">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3" name="直接连接符 2"/>
          <p:cNvCxnSpPr/>
          <p:nvPr userDrawn="1"/>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一">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8754004" y="255456"/>
            <a:ext cx="3216924" cy="276999"/>
          </a:xfrm>
          <a:prstGeom prst="rect">
            <a:avLst/>
          </a:prstGeom>
          <a:noFill/>
        </p:spPr>
        <p:txBody>
          <a:bodyPr wrap="square" rtlCol="0">
            <a:spAutoFit/>
          </a:bodyPr>
          <a:lstStyle/>
          <a:p>
            <a:pPr algn="r"/>
            <a:r>
              <a:rPr lang="zh-CN" altLang="en-US" sz="1200" spc="120" dirty="0">
                <a:solidFill>
                  <a:schemeClr val="bg1">
                    <a:lumMod val="65000"/>
                  </a:schemeClr>
                </a:solidFill>
                <a:latin typeface="微软雅黑" panose="020B0503020204020204" pitchFamily="34" charset="-122"/>
                <a:ea typeface="微软雅黑" panose="020B0503020204020204" pitchFamily="34" charset="-122"/>
              </a:rPr>
              <a:t>数据结构</a:t>
            </a:r>
            <a:endParaRPr lang="zh-CN" altLang="zh-CN" sz="1200" spc="120" dirty="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9" name="组合 8"/>
          <p:cNvGrpSpPr/>
          <p:nvPr userDrawn="1"/>
        </p:nvGrpSpPr>
        <p:grpSpPr>
          <a:xfrm>
            <a:off x="333915" y="84221"/>
            <a:ext cx="531773" cy="420912"/>
            <a:chOff x="218722" y="105704"/>
            <a:chExt cx="573744" cy="454133"/>
          </a:xfrm>
        </p:grpSpPr>
        <p:grpSp>
          <p:nvGrpSpPr>
            <p:cNvPr id="3" name="组合 2"/>
            <p:cNvGrpSpPr/>
            <p:nvPr userDrawn="1"/>
          </p:nvGrpSpPr>
          <p:grpSpPr>
            <a:xfrm>
              <a:off x="218722" y="105704"/>
              <a:ext cx="490325" cy="454133"/>
              <a:chOff x="6175344" y="342254"/>
              <a:chExt cx="7803037" cy="7227071"/>
            </a:xfrm>
          </p:grpSpPr>
          <p:sp>
            <p:nvSpPr>
              <p:cNvPr id="4" name="六边形 3"/>
              <p:cNvSpPr/>
              <p:nvPr/>
            </p:nvSpPr>
            <p:spPr>
              <a:xfrm rot="5400000">
                <a:off x="5847446" y="670152"/>
                <a:ext cx="7227071" cy="6571275"/>
              </a:xfrm>
              <a:prstGeom prst="hexagon">
                <a:avLst>
                  <a:gd name="adj" fmla="val 30493"/>
                  <a:gd name="vf" fmla="val 115470"/>
                </a:avLst>
              </a:prstGeom>
              <a:gradFill>
                <a:gsLst>
                  <a:gs pos="87000">
                    <a:srgbClr val="00ABA5"/>
                  </a:gs>
                  <a:gs pos="57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平行四边形 7"/>
            <p:cNvSpPr/>
            <p:nvPr userDrawn="1"/>
          </p:nvSpPr>
          <p:spPr>
            <a:xfrm rot="19714174">
              <a:off x="432489" y="310360"/>
              <a:ext cx="359977" cy="194015"/>
            </a:xfrm>
            <a:prstGeom prst="parallelogram">
              <a:avLst>
                <a:gd name="adj" fmla="val 610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p:cNvSpPr/>
          <p:nvPr userDrawn="1"/>
        </p:nvSpPr>
        <p:spPr>
          <a:xfrm>
            <a:off x="572335" y="230736"/>
            <a:ext cx="6324687" cy="275590"/>
          </a:xfrm>
          <a:prstGeom prst="rect">
            <a:avLst/>
          </a:prstGeom>
        </p:spPr>
        <p:txBody>
          <a:bodyPr wrap="square">
            <a:spAutoFit/>
          </a:bodyPr>
          <a:lstStyle/>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第一节</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前馈神经网络</a:t>
            </a:r>
            <a:endPar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13" name="直接连接符 12"/>
          <p:cNvCxnSpPr/>
          <p:nvPr userDrawn="1"/>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CE56C6-9774-47FC-A39E-CCCBDFE7815A}"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FC8200-D7D1-4D60-9004-3F0BBDC27A7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3.xml"/><Relationship Id="rId2" Type="http://schemas.openxmlformats.org/officeDocument/2006/relationships/image" Target="../media/image4.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9" Type="http://schemas.openxmlformats.org/officeDocument/2006/relationships/hyperlink" Target="http://www.google.com.hk/url?sa=i&amp;rct=j&amp;q=%E6%89%91%E5%85%8B%E7%89%8C&amp;source=images&amp;cd=&amp;cad=rja&amp;docid=9fNYMbR39D7siM&amp;tbnid=BWJdg6fADwzxLM:&amp;ved=0CAUQjRw&amp;url=http://www.yooyoo360.com/photodetail.asp?showid%3d46293&amp;ei=LL8tUuX-CsatiQei_4CYAQ&amp;psig=AFQjCNHc_gS0toHA9YLgPM_yoHVqXwVdGg&amp;ust=1378815948406833" TargetMode="External"/><Relationship Id="rId8" Type="http://schemas.openxmlformats.org/officeDocument/2006/relationships/image" Target="../media/image20.jpeg"/><Relationship Id="rId7" Type="http://schemas.openxmlformats.org/officeDocument/2006/relationships/hyperlink" Target="http://www.google.com.hk/url?sa=i&amp;rct=j&amp;q=%E6%89%91%E5%85%8B%E7%89%8C&amp;source=images&amp;cd=&amp;cad=rja&amp;docid=4JDbV85_2zcvjM&amp;tbnid=2gToV1p8khL7PM:&amp;ved=0CAUQjRw&amp;url=http://www.nipic.com/show/3/77/5941cf58e0494fb8.html&amp;ei=zL4tUtdYpKGKB8mQgJAB&amp;psig=AFQjCNHc_gS0toHA9YLgPM_yoHVqXwVdGg&amp;ust=1378815948406833" TargetMode="Externa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0" Type="http://schemas.openxmlformats.org/officeDocument/2006/relationships/slideLayout" Target="../slideLayouts/slideLayout1.xml"/><Relationship Id="rId2" Type="http://schemas.openxmlformats.org/officeDocument/2006/relationships/image" Target="../media/image15.png"/><Relationship Id="rId19" Type="http://schemas.openxmlformats.org/officeDocument/2006/relationships/image" Target="../media/image26.png"/><Relationship Id="rId18" Type="http://schemas.openxmlformats.org/officeDocument/2006/relationships/image" Target="../media/image25.jpeg"/><Relationship Id="rId17" Type="http://schemas.openxmlformats.org/officeDocument/2006/relationships/hyperlink" Target="http://www.google.com.hk/url?sa=i&amp;rct=j&amp;q=%E6%89%91%E5%85%8B%E7%89%8C&amp;source=images&amp;cd=&amp;cad=rja&amp;docid=7woaF7VapnLnNM&amp;tbnid=IBizYuyxIYpfQM:&amp;ved=0CAUQjRw&amp;url=http://www.nipic.com/show/3/77/7449bfbc56f3c9bd.html&amp;ei=oL4tUr28JOSOiAeQoYHYDQ&amp;psig=AFQjCNHc_gS0toHA9YLgPM_yoHVqXwVdGg&amp;ust=1378815948406833" TargetMode="External"/><Relationship Id="rId16" Type="http://schemas.openxmlformats.org/officeDocument/2006/relationships/image" Target="../media/image24.jpeg"/><Relationship Id="rId15" Type="http://schemas.openxmlformats.org/officeDocument/2006/relationships/hyperlink" Target="http://www.google.com.hk/url?sa=i&amp;rct=j&amp;q=%E6%89%91%E5%85%8B%E7%89%8C&amp;source=images&amp;cd=&amp;cad=rja&amp;docid=oUNYzXbc4m1sPM&amp;tbnid=vLRURJiuIwlSVM:&amp;ved=0CAUQjRw&amp;url=http://yinghu83.blog.163.com/blog/static/4475274520103682323404/&amp;ei=V74tUqHDAertiAf_4oDABw&amp;psig=AFQjCNHc_gS0toHA9YLgPM_yoHVqXwVdGg&amp;ust=1378815948406833" TargetMode="External"/><Relationship Id="rId14" Type="http://schemas.openxmlformats.org/officeDocument/2006/relationships/image" Target="../media/image23.jpeg"/><Relationship Id="rId13" Type="http://schemas.openxmlformats.org/officeDocument/2006/relationships/hyperlink" Target="http://www.google.com.hk/url?sa=i&amp;rct=j&amp;q=%E6%89%91%E5%85%8B%E7%89%8C&amp;source=images&amp;cd=&amp;cad=rja&amp;docid=7woaF7VapnLnNM&amp;tbnid=IBizYuyxIYpfQM:&amp;ved=0CAUQjRw&amp;url=http://www.yooyoo360.com/photodetail.asp?showid%3d46219&amp;ei=iL4tUpatFaLriAfmzoFA&amp;psig=AFQjCNHc_gS0toHA9YLgPM_yoHVqXwVdGg&amp;ust=1378815948406833" TargetMode="External"/><Relationship Id="rId12" Type="http://schemas.openxmlformats.org/officeDocument/2006/relationships/image" Target="../media/image22.jpeg"/><Relationship Id="rId11" Type="http://schemas.openxmlformats.org/officeDocument/2006/relationships/hyperlink" Target="http://www.google.com.hk/url?sa=i&amp;rct=j&amp;q=%E6%89%91%E5%85%8B%E7%89%8C&amp;source=images&amp;cd=&amp;cad=rja&amp;docid=4JDbV85_2zcvjM&amp;tbnid=2gToV1p8khL7PM:&amp;ved=0CAUQjRw&amp;url=http://www.nipic.com/show/3/77/3fa1948336e6d08d.html&amp;ei=5r4tUuaqAYefiAfN4oDICg&amp;psig=AFQjCNHc_gS0toHA9YLgPM_yoHVqXwVdGg&amp;ust=1378815948406833" TargetMode="External"/><Relationship Id="rId10" Type="http://schemas.openxmlformats.org/officeDocument/2006/relationships/image" Target="../media/image21.jpeg"/><Relationship Id="rId1" Type="http://schemas.openxmlformats.org/officeDocument/2006/relationships/image" Target="../media/image14.emf"/></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3.xml"/><Relationship Id="rId2" Type="http://schemas.openxmlformats.org/officeDocument/2006/relationships/image" Target="../media/image6.png"/><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0.png"/><Relationship Id="rId1"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3.xml"/><Relationship Id="rId4" Type="http://schemas.openxmlformats.org/officeDocument/2006/relationships/image" Target="../media/image31.png"/><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GIF"/><Relationship Id="rId1" Type="http://schemas.openxmlformats.org/officeDocument/2006/relationships/image" Target="../media/image7.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684"/>
        </a:solidFill>
        <a:effectLst/>
      </p:bgPr>
    </p:bg>
    <p:spTree>
      <p:nvGrpSpPr>
        <p:cNvPr id="1" name=""/>
        <p:cNvGrpSpPr/>
        <p:nvPr/>
      </p:nvGrpSpPr>
      <p:grpSpPr>
        <a:xfrm>
          <a:off x="0" y="0"/>
          <a:ext cx="0" cy="0"/>
          <a:chOff x="0" y="0"/>
          <a:chExt cx="0" cy="0"/>
        </a:xfrm>
      </p:grpSpPr>
      <p:pic>
        <p:nvPicPr>
          <p:cNvPr id="18" name="图片 1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0480" y="-46319"/>
            <a:ext cx="12192000" cy="5716503"/>
          </a:xfrm>
          <a:prstGeom prst="rect">
            <a:avLst/>
          </a:prstGeom>
        </p:spPr>
      </p:pic>
      <p:pic>
        <p:nvPicPr>
          <p:cNvPr id="17" name="图片 16"/>
          <p:cNvPicPr>
            <a:picLocks noChangeAspect="1"/>
          </p:cNvPicPr>
          <p:nvPr/>
        </p:nvPicPr>
        <p:blipFill rotWithShape="1">
          <a:blip r:embed="rId1" cstate="print">
            <a:extLst>
              <a:ext uri="{28A0092B-C50C-407E-A947-70E740481C1C}">
                <a14:useLocalDpi xmlns:a14="http://schemas.microsoft.com/office/drawing/2010/main" val="0"/>
              </a:ext>
            </a:extLst>
          </a:blip>
          <a:srcRect l="7288" t="60187" r="62545" b="13687"/>
          <a:stretch>
            <a:fillRect/>
          </a:stretch>
        </p:blipFill>
        <p:spPr>
          <a:xfrm flipH="1" flipV="1">
            <a:off x="8544560" y="5394960"/>
            <a:ext cx="3677920" cy="1493520"/>
          </a:xfrm>
          <a:prstGeom prst="rect">
            <a:avLst/>
          </a:prstGeom>
        </p:spPr>
      </p:pic>
      <p:pic>
        <p:nvPicPr>
          <p:cNvPr id="15" name="图片 14"/>
          <p:cNvPicPr>
            <a:picLocks noChangeAspect="1"/>
          </p:cNvPicPr>
          <p:nvPr/>
        </p:nvPicPr>
        <p:blipFill rotWithShape="1">
          <a:blip r:embed="rId1" cstate="print">
            <a:extLst>
              <a:ext uri="{28A0092B-C50C-407E-A947-70E740481C1C}">
                <a14:useLocalDpi xmlns:a14="http://schemas.microsoft.com/office/drawing/2010/main" val="0"/>
              </a:ext>
            </a:extLst>
          </a:blip>
          <a:srcRect l="24826" b="55447"/>
          <a:stretch>
            <a:fillRect/>
          </a:stretch>
        </p:blipFill>
        <p:spPr>
          <a:xfrm>
            <a:off x="-132080" y="4453337"/>
            <a:ext cx="9165288" cy="2546903"/>
          </a:xfrm>
          <a:prstGeom prst="rect">
            <a:avLst/>
          </a:prstGeom>
        </p:spPr>
      </p:pic>
      <p:grpSp>
        <p:nvGrpSpPr>
          <p:cNvPr id="12" name="组合 11"/>
          <p:cNvGrpSpPr/>
          <p:nvPr/>
        </p:nvGrpSpPr>
        <p:grpSpPr>
          <a:xfrm>
            <a:off x="-905689" y="342255"/>
            <a:ext cx="14873910" cy="7227071"/>
            <a:chOff x="2275139" y="1708487"/>
            <a:chExt cx="7788686" cy="3784438"/>
          </a:xfrm>
        </p:grpSpPr>
        <p:sp>
          <p:nvSpPr>
            <p:cNvPr id="9" name="六边形 8"/>
            <p:cNvSpPr/>
            <p:nvPr/>
          </p:nvSpPr>
          <p:spPr>
            <a:xfrm rot="5400000">
              <a:off x="5811401" y="1880190"/>
              <a:ext cx="3784438" cy="3441032"/>
            </a:xfrm>
            <a:prstGeom prst="hexagon">
              <a:avLst>
                <a:gd name="adj" fmla="val 30493"/>
                <a:gd name="vf" fmla="val 115470"/>
              </a:avLst>
            </a:prstGeom>
            <a:gradFill>
              <a:gsLst>
                <a:gs pos="77000">
                  <a:srgbClr val="016773"/>
                </a:gs>
                <a:gs pos="100000">
                  <a:srgbClr val="00768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p:nvSpPr>
          <p:spPr>
            <a:xfrm rot="19714174">
              <a:off x="7064019" y="3212601"/>
              <a:ext cx="2999806" cy="1616793"/>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单圆角矩形 10"/>
            <p:cNvSpPr/>
            <p:nvPr/>
          </p:nvSpPr>
          <p:spPr>
            <a:xfrm>
              <a:off x="2275139" y="3590090"/>
              <a:ext cx="5733603" cy="45719"/>
            </a:xfrm>
            <a:prstGeom prst="round1Rect">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2727158" y="2057400"/>
            <a:ext cx="6737684" cy="1015663"/>
          </a:xfrm>
          <a:prstGeom prst="rect">
            <a:avLst/>
          </a:prstGeom>
          <a:noFill/>
        </p:spPr>
        <p:txBody>
          <a:bodyPr wrap="square" rtlCol="0">
            <a:spAutoFit/>
          </a:bodyPr>
          <a:lstStyle/>
          <a:p>
            <a:pPr algn="ctr"/>
            <a:r>
              <a:rPr lang="zh-CN" altLang="en-US" sz="6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数据结构</a:t>
            </a:r>
            <a:endParaRPr lang="zh-CN" altLang="en-US" sz="6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5" name="文本框 4"/>
          <p:cNvSpPr txBox="1"/>
          <p:nvPr/>
        </p:nvSpPr>
        <p:spPr>
          <a:xfrm>
            <a:off x="1598664" y="342255"/>
            <a:ext cx="2984500" cy="607695"/>
          </a:xfrm>
          <a:prstGeom prst="rect">
            <a:avLst/>
          </a:prstGeom>
          <a:noFill/>
        </p:spPr>
        <p:txBody>
          <a:bodyPr wrap="none" rtlCol="0">
            <a:spAutoFit/>
          </a:bodyPr>
          <a:lstStyle/>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计算机领域本科教育教学改革试点</a:t>
            </a:r>
            <a:endParaRPr lang="en-US" altLang="zh-CN" sz="14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工作计划（“</a:t>
            </a:r>
            <a:r>
              <a:rPr lang="en-US" altLang="zh-CN" sz="1400" dirty="0">
                <a:solidFill>
                  <a:schemeClr val="bg1"/>
                </a:solidFill>
                <a:latin typeface="微软雅黑" panose="020B0503020204020204" pitchFamily="34" charset="-122"/>
                <a:ea typeface="微软雅黑" panose="020B0503020204020204" pitchFamily="34" charset="-122"/>
              </a:rPr>
              <a:t>101</a:t>
            </a:r>
            <a:r>
              <a:rPr lang="zh-CN" altLang="en-US" sz="1400" dirty="0">
                <a:solidFill>
                  <a:schemeClr val="bg1"/>
                </a:solidFill>
                <a:latin typeface="微软雅黑" panose="020B0503020204020204" pitchFamily="34" charset="-122"/>
                <a:ea typeface="微软雅黑" panose="020B0503020204020204" pitchFamily="34" charset="-122"/>
              </a:rPr>
              <a:t>计划”）应用</a:t>
            </a:r>
            <a:r>
              <a:rPr lang="zh-CN" altLang="en-US" sz="1400" dirty="0">
                <a:solidFill>
                  <a:schemeClr val="bg1"/>
                </a:solidFill>
                <a:latin typeface="微软雅黑" panose="020B0503020204020204" pitchFamily="34" charset="-122"/>
                <a:ea typeface="微软雅黑" panose="020B0503020204020204" pitchFamily="34" charset="-122"/>
              </a:rPr>
              <a:t>课程</a:t>
            </a:r>
            <a:endParaRPr lang="zh-CN" altLang="en-US" sz="1400" dirty="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0865" y="231750"/>
            <a:ext cx="701051" cy="808481"/>
          </a:xfrm>
          <a:prstGeom prst="rect">
            <a:avLst/>
          </a:prstGeom>
        </p:spPr>
      </p:pic>
      <p:sp>
        <p:nvSpPr>
          <p:cNvPr id="19" name="文本框 18"/>
          <p:cNvSpPr txBox="1"/>
          <p:nvPr/>
        </p:nvSpPr>
        <p:spPr>
          <a:xfrm rot="1849986">
            <a:off x="8195789" y="49084"/>
            <a:ext cx="4944370" cy="2163608"/>
          </a:xfrm>
          <a:prstGeom prst="rect">
            <a:avLst/>
          </a:prstGeom>
          <a:noFill/>
        </p:spPr>
        <p:txBody>
          <a:bodyPr wrap="square" rtlCol="0">
            <a:noAutofit/>
            <a:scene3d>
              <a:camera prst="isometricTopUp">
                <a:rot lat="19176265" lon="2388000" rev="19890000"/>
              </a:camera>
              <a:lightRig rig="threePt" dir="t"/>
            </a:scene3d>
          </a:bodyPr>
          <a:lstStyle/>
          <a:p>
            <a:pPr algn="ctr"/>
            <a:r>
              <a:rPr lang="en-US" altLang="zh-CN" sz="19900" b="1" dirty="0">
                <a:gradFill>
                  <a:gsLst>
                    <a:gs pos="30000">
                      <a:srgbClr val="007684"/>
                    </a:gs>
                    <a:gs pos="83000">
                      <a:srgbClr val="016773"/>
                    </a:gs>
                  </a:gsLst>
                  <a:lin ang="5400000" scaled="0"/>
                </a:gradFill>
                <a:latin typeface="Bauhaus 93" panose="04030905020B02020C02" pitchFamily="82" charset="0"/>
                <a:ea typeface="Segoe UI Black" panose="020B0A02040204020203" pitchFamily="34" charset="0"/>
              </a:rPr>
              <a:t>101</a:t>
            </a:r>
            <a:endParaRPr lang="zh-CN" altLang="en-US" sz="19900" b="1" dirty="0">
              <a:gradFill>
                <a:gsLst>
                  <a:gs pos="30000">
                    <a:srgbClr val="007684"/>
                  </a:gs>
                  <a:gs pos="83000">
                    <a:srgbClr val="016773"/>
                  </a:gs>
                </a:gsLst>
                <a:lin ang="5400000" scaled="0"/>
              </a:gradFill>
              <a:latin typeface="Bauhaus 93" panose="04030905020B02020C02" pitchFamily="8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算法设计</a:t>
            </a:r>
            <a:endParaRPr lang="zh-CN" altLang="en-US" dirty="0"/>
          </a:p>
        </p:txBody>
      </p:sp>
      <p:sp>
        <p:nvSpPr>
          <p:cNvPr id="3" name="副标题 2"/>
          <p:cNvSpPr>
            <a:spLocks noGrp="1"/>
          </p:cNvSpPr>
          <p:nvPr>
            <p:ph type="subTitle" idx="1"/>
          </p:nvPr>
        </p:nvSpPr>
        <p:spPr/>
        <p:txBody>
          <a:bodyPr/>
          <a:lstStyle/>
          <a:p>
            <a:r>
              <a:rPr lang="en-US" altLang="zh-CN" dirty="0"/>
              <a:t>1.2 </a:t>
            </a:r>
            <a:r>
              <a:rPr lang="zh-CN" altLang="en-US" dirty="0"/>
              <a:t>问题求解</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57775"/>
          </a:xfrm>
        </p:spPr>
        <p:txBody>
          <a:bodyPr>
            <a:normAutofit/>
          </a:bodyPr>
          <a:lstStyle/>
          <a:p>
            <a:pPr algn="just">
              <a:lnSpc>
                <a:spcPct val="110000"/>
              </a:lnSpc>
            </a:pPr>
            <a:r>
              <a:rPr lang="zh-CN" altLang="zh-CN" sz="2400" b="1" dirty="0"/>
              <a:t>算法设计</a:t>
            </a:r>
            <a:r>
              <a:rPr lang="zh-CN" altLang="en-US" sz="2400" dirty="0"/>
              <a:t>：</a:t>
            </a:r>
            <a:r>
              <a:rPr lang="zh-CN" altLang="zh-CN" sz="2400" dirty="0"/>
              <a:t>针对超市商品的操作及实现的问题。例如，在超市中，最常见的操作</a:t>
            </a:r>
            <a:r>
              <a:rPr lang="zh-CN" altLang="en-US" sz="2400" dirty="0"/>
              <a:t>为</a:t>
            </a:r>
            <a:r>
              <a:rPr lang="zh-CN" altLang="zh-CN" sz="2400" dirty="0"/>
              <a:t>商品的补架和下架</a:t>
            </a:r>
            <a:r>
              <a:rPr lang="zh-CN" altLang="en-US" sz="2400" dirty="0"/>
              <a:t>等</a:t>
            </a:r>
            <a:r>
              <a:rPr lang="zh-CN" altLang="zh-CN" sz="2400" dirty="0"/>
              <a:t>。</a:t>
            </a:r>
            <a:endParaRPr lang="en-US" altLang="zh-CN" sz="2400" dirty="0"/>
          </a:p>
        </p:txBody>
      </p:sp>
      <p:sp>
        <p:nvSpPr>
          <p:cNvPr id="29" name="任意多边形: 形状 28"/>
          <p:cNvSpPr/>
          <p:nvPr/>
        </p:nvSpPr>
        <p:spPr>
          <a:xfrm>
            <a:off x="584225" y="2250831"/>
            <a:ext cx="5464114" cy="417634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lnSpc>
                <a:spcPct val="90000"/>
              </a:lnSpc>
              <a:spcBef>
                <a:spcPct val="0"/>
              </a:spcBef>
              <a:spcAft>
                <a:spcPct val="35000"/>
              </a:spcAft>
            </a:pPr>
            <a:r>
              <a:rPr lang="zh-CN" altLang="zh-CN" sz="2400" dirty="0">
                <a:latin typeface="微软雅黑" panose="020B0503020204020204" pitchFamily="34" charset="-122"/>
                <a:ea typeface="微软雅黑" panose="020B0503020204020204" pitchFamily="34" charset="-122"/>
              </a:rPr>
              <a:t>商品补架</a:t>
            </a:r>
            <a:endParaRPr lang="zh-CN" altLang="zh-CN" sz="2400" dirty="0">
              <a:latin typeface="微软雅黑" panose="020B0503020204020204" pitchFamily="34" charset="-122"/>
              <a:ea typeface="微软雅黑" panose="020B0503020204020204" pitchFamily="34" charset="-122"/>
            </a:endParaRPr>
          </a:p>
          <a:p>
            <a:pPr defTabSz="1155700">
              <a:lnSpc>
                <a:spcPct val="90000"/>
              </a:lnSpc>
              <a:spcBef>
                <a:spcPct val="0"/>
              </a:spcBef>
              <a:spcAft>
                <a:spcPct val="35000"/>
              </a:spcAft>
            </a:pPr>
            <a:r>
              <a:rPr lang="zh-CN" altLang="zh-CN" sz="2400" dirty="0">
                <a:latin typeface="微软雅黑" panose="020B0503020204020204" pitchFamily="34" charset="-122"/>
                <a:ea typeface="微软雅黑" panose="020B0503020204020204" pitchFamily="34" charset="-122"/>
              </a:rPr>
              <a:t>假设当超市货架上某商品已售出20%左右时，该商品需补架。流程如下：</a:t>
            </a:r>
            <a:endParaRPr lang="zh-CN" altLang="zh-CN" sz="2400" dirty="0">
              <a:latin typeface="微软雅黑" panose="020B0503020204020204" pitchFamily="34" charset="-122"/>
              <a:ea typeface="微软雅黑" panose="020B0503020204020204" pitchFamily="34" charset="-122"/>
            </a:endParaRPr>
          </a:p>
          <a:p>
            <a:pPr defTabSz="1155700">
              <a:lnSpc>
                <a:spcPct val="90000"/>
              </a:lnSpc>
              <a:spcBef>
                <a:spcPct val="0"/>
              </a:spcBef>
              <a:spcAft>
                <a:spcPct val="35000"/>
              </a:spcAft>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如果在货架上某商品已售出20%，则根据该商品的编码，从库存取出该商品满架的20%件数，同时库存减少相应的件数；</a:t>
            </a:r>
            <a:endParaRPr lang="zh-CN" altLang="zh-CN" sz="2400" dirty="0">
              <a:latin typeface="微软雅黑" panose="020B0503020204020204" pitchFamily="34" charset="-122"/>
              <a:ea typeface="微软雅黑" panose="020B0503020204020204" pitchFamily="34" charset="-122"/>
            </a:endParaRPr>
          </a:p>
          <a:p>
            <a:pPr defTabSz="1155700">
              <a:lnSpc>
                <a:spcPct val="90000"/>
              </a:lnSpc>
              <a:spcBef>
                <a:spcPct val="0"/>
              </a:spcBef>
              <a:spcAft>
                <a:spcPct val="35000"/>
              </a:spcAft>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如商品件数不够，需通知采购补货；</a:t>
            </a:r>
            <a:endParaRPr lang="zh-CN" altLang="zh-CN" sz="2400" dirty="0">
              <a:latin typeface="微软雅黑" panose="020B0503020204020204" pitchFamily="34" charset="-122"/>
              <a:ea typeface="微软雅黑" panose="020B0503020204020204" pitchFamily="34" charset="-122"/>
            </a:endParaRPr>
          </a:p>
          <a:p>
            <a:pPr defTabSz="1155700">
              <a:lnSpc>
                <a:spcPct val="90000"/>
              </a:lnSpc>
              <a:spcBef>
                <a:spcPct val="0"/>
              </a:spcBef>
              <a:spcAft>
                <a:spcPct val="35000"/>
              </a:spcAft>
            </a:pP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将取出的商品放置在指定的货架和层架上，使其满架。</a:t>
            </a:r>
            <a:endParaRPr lang="zh-CN" altLang="zh-CN" sz="2400" dirty="0">
              <a:latin typeface="微软雅黑" panose="020B0503020204020204" pitchFamily="34" charset="-122"/>
              <a:ea typeface="微软雅黑" panose="020B0503020204020204" pitchFamily="34" charset="-122"/>
            </a:endParaRPr>
          </a:p>
        </p:txBody>
      </p:sp>
      <p:sp>
        <p:nvSpPr>
          <p:cNvPr id="13" name="任意多边形: 形状 12"/>
          <p:cNvSpPr/>
          <p:nvPr/>
        </p:nvSpPr>
        <p:spPr>
          <a:xfrm>
            <a:off x="6143662" y="2250831"/>
            <a:ext cx="5464113" cy="417634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lnSpc>
                <a:spcPct val="90000"/>
              </a:lnSpc>
              <a:spcBef>
                <a:spcPct val="0"/>
              </a:spcBef>
              <a:spcAft>
                <a:spcPct val="35000"/>
              </a:spcAft>
            </a:pPr>
            <a:r>
              <a:rPr lang="zh-CN" altLang="zh-CN" sz="2400" dirty="0">
                <a:latin typeface="微软雅黑" panose="020B0503020204020204" pitchFamily="34" charset="-122"/>
                <a:ea typeface="微软雅黑" panose="020B0503020204020204" pitchFamily="34" charset="-122"/>
              </a:rPr>
              <a:t>商品下架</a:t>
            </a:r>
            <a:endParaRPr lang="zh-CN" altLang="zh-CN" sz="2400" dirty="0">
              <a:latin typeface="微软雅黑" panose="020B0503020204020204" pitchFamily="34" charset="-122"/>
              <a:ea typeface="微软雅黑" panose="020B0503020204020204" pitchFamily="34" charset="-122"/>
            </a:endParaRPr>
          </a:p>
          <a:p>
            <a:pPr defTabSz="1155700">
              <a:lnSpc>
                <a:spcPct val="90000"/>
              </a:lnSpc>
              <a:spcBef>
                <a:spcPct val="0"/>
              </a:spcBef>
              <a:spcAft>
                <a:spcPct val="35000"/>
              </a:spcAft>
            </a:pPr>
            <a:r>
              <a:rPr lang="zh-CN" altLang="zh-CN" sz="2400" dirty="0">
                <a:latin typeface="微软雅黑" panose="020B0503020204020204" pitchFamily="34" charset="-122"/>
                <a:ea typeface="微软雅黑" panose="020B0503020204020204" pitchFamily="34" charset="-122"/>
              </a:rPr>
              <a:t>假设当超市货架上某商品已临近有效日期或长时间几乎无售出等情况时，该商品将下架。流程如下：</a:t>
            </a:r>
            <a:endParaRPr lang="zh-CN" altLang="zh-CN" sz="2400" dirty="0">
              <a:latin typeface="微软雅黑" panose="020B0503020204020204" pitchFamily="34" charset="-122"/>
              <a:ea typeface="微软雅黑" panose="020B0503020204020204" pitchFamily="34" charset="-122"/>
            </a:endParaRPr>
          </a:p>
          <a:p>
            <a:pPr defTabSz="1155700">
              <a:lnSpc>
                <a:spcPct val="90000"/>
              </a:lnSpc>
              <a:spcBef>
                <a:spcPct val="0"/>
              </a:spcBef>
              <a:spcAft>
                <a:spcPct val="35000"/>
              </a:spcAft>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将该商品在货架上的剩余件数全部取下，使货架为空；</a:t>
            </a:r>
            <a:endParaRPr lang="zh-CN" altLang="zh-CN" sz="2400" dirty="0">
              <a:latin typeface="微软雅黑" panose="020B0503020204020204" pitchFamily="34" charset="-122"/>
              <a:ea typeface="微软雅黑" panose="020B0503020204020204" pitchFamily="34" charset="-122"/>
            </a:endParaRPr>
          </a:p>
          <a:p>
            <a:pPr defTabSz="1155700">
              <a:lnSpc>
                <a:spcPct val="90000"/>
              </a:lnSpc>
              <a:spcBef>
                <a:spcPct val="0"/>
              </a:spcBef>
              <a:spcAft>
                <a:spcPct val="35000"/>
              </a:spcAft>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将取下的商品放回库存，并增加相应的库存量；</a:t>
            </a:r>
            <a:endParaRPr lang="zh-CN" altLang="zh-CN" sz="2400" dirty="0">
              <a:latin typeface="微软雅黑" panose="020B0503020204020204" pitchFamily="34" charset="-122"/>
              <a:ea typeface="微软雅黑" panose="020B0503020204020204" pitchFamily="34" charset="-122"/>
            </a:endParaRPr>
          </a:p>
          <a:p>
            <a:pPr defTabSz="1155700">
              <a:lnSpc>
                <a:spcPct val="90000"/>
              </a:lnSpc>
              <a:spcBef>
                <a:spcPct val="0"/>
              </a:spcBef>
              <a:spcAft>
                <a:spcPct val="35000"/>
              </a:spcAft>
            </a:pP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对该商品库存作相应处置，使其编码失效。</a:t>
            </a:r>
            <a:endParaRPr lang="zh-CN" altLang="zh-CN"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1.3  </a:t>
            </a:r>
            <a:r>
              <a:rPr lang="zh-CN" altLang="en-US" sz="2800" dirty="0"/>
              <a:t>数据结构定义</a:t>
            </a:r>
            <a:endParaRPr lang="zh-CN" altLang="en-US" dirty="0"/>
          </a:p>
        </p:txBody>
      </p:sp>
      <p:sp>
        <p:nvSpPr>
          <p:cNvPr id="3" name="副标题 2"/>
          <p:cNvSpPr>
            <a:spLocks noGrp="1"/>
          </p:cNvSpPr>
          <p:nvPr>
            <p:ph type="subTitle" idx="1"/>
          </p:nvPr>
        </p:nvSpPr>
        <p:spPr/>
        <p:txBody>
          <a:bodyPr/>
          <a:lstStyle/>
          <a:p>
            <a:r>
              <a:rPr lang="en-US" altLang="zh-CN" dirty="0"/>
              <a:t>1.3 </a:t>
            </a:r>
            <a:r>
              <a:rPr lang="zh-CN" altLang="en-US" dirty="0"/>
              <a:t>数据结构定义</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57775"/>
          </a:xfrm>
        </p:spPr>
        <p:txBody>
          <a:bodyPr>
            <a:normAutofit/>
          </a:bodyPr>
          <a:lstStyle/>
          <a:p>
            <a:pPr algn="just">
              <a:lnSpc>
                <a:spcPct val="110000"/>
              </a:lnSpc>
            </a:pPr>
            <a:endParaRPr lang="en-US" altLang="zh-CN" sz="2400" dirty="0"/>
          </a:p>
          <a:p>
            <a:pPr algn="just">
              <a:lnSpc>
                <a:spcPct val="110000"/>
              </a:lnSpc>
            </a:pPr>
            <a:endParaRPr lang="en-US" altLang="zh-CN" sz="2400" dirty="0"/>
          </a:p>
          <a:p>
            <a:pPr algn="just">
              <a:lnSpc>
                <a:spcPct val="110000"/>
              </a:lnSpc>
            </a:pPr>
            <a:endParaRPr lang="en-US" altLang="zh-CN" sz="2400" dirty="0"/>
          </a:p>
          <a:p>
            <a:pPr algn="just">
              <a:lnSpc>
                <a:spcPct val="110000"/>
              </a:lnSpc>
            </a:pPr>
            <a:endParaRPr lang="en-US" altLang="zh-CN" sz="2400" dirty="0"/>
          </a:p>
          <a:p>
            <a:pPr algn="just">
              <a:lnSpc>
                <a:spcPct val="110000"/>
              </a:lnSpc>
            </a:pPr>
            <a:endParaRPr lang="en-US" altLang="zh-CN" sz="2400" dirty="0"/>
          </a:p>
          <a:p>
            <a:pPr algn="just">
              <a:lnSpc>
                <a:spcPct val="110000"/>
              </a:lnSpc>
            </a:pPr>
            <a:r>
              <a:rPr lang="zh-CN" altLang="zh-CN" sz="2400" b="1" dirty="0"/>
              <a:t>数据结构</a:t>
            </a:r>
            <a:r>
              <a:rPr lang="zh-CN" altLang="en-US" sz="2400" dirty="0"/>
              <a:t>：</a:t>
            </a:r>
            <a:r>
              <a:rPr lang="zh-CN" altLang="zh-CN" sz="2400" dirty="0"/>
              <a:t>一组具有特定关系的同类数据元素的集合</a:t>
            </a:r>
            <a:r>
              <a:rPr lang="zh-CN" altLang="en-US" sz="2400" dirty="0"/>
              <a:t>。它</a:t>
            </a:r>
            <a:r>
              <a:rPr lang="zh-CN" altLang="zh-CN" sz="2400" dirty="0"/>
              <a:t>包括三个要素：</a:t>
            </a:r>
            <a:r>
              <a:rPr lang="zh-CN" altLang="zh-CN" sz="2400" b="1" dirty="0"/>
              <a:t>数据的逻辑结构</a:t>
            </a:r>
            <a:r>
              <a:rPr lang="zh-CN" altLang="zh-CN" sz="2400" dirty="0"/>
              <a:t>、</a:t>
            </a:r>
            <a:r>
              <a:rPr lang="zh-CN" altLang="zh-CN" sz="2400" b="1" dirty="0"/>
              <a:t>数据的存储结构</a:t>
            </a:r>
            <a:r>
              <a:rPr lang="zh-CN" altLang="zh-CN" sz="2400" dirty="0"/>
              <a:t>及其</a:t>
            </a:r>
            <a:r>
              <a:rPr lang="zh-CN" altLang="zh-CN" sz="2400" b="1" dirty="0"/>
              <a:t>操作定义与实现</a:t>
            </a:r>
            <a:r>
              <a:rPr lang="zh-CN" altLang="en-US" sz="2400" dirty="0"/>
              <a:t>。</a:t>
            </a:r>
            <a:endParaRPr lang="en-US" altLang="zh-CN" sz="2400" dirty="0"/>
          </a:p>
          <a:p>
            <a:pPr algn="just">
              <a:lnSpc>
                <a:spcPct val="110000"/>
              </a:lnSpc>
            </a:pPr>
            <a:r>
              <a:rPr lang="zh-CN" altLang="en-US" sz="2400" dirty="0"/>
              <a:t>在超市的例子中，商品就是数据元素，商品的编码表示商品的存储结构，商品的上架、下架和补架都是对商品的操作定义与实现。</a:t>
            </a:r>
            <a:endParaRPr lang="zh-CN" altLang="zh-CN" sz="2400" dirty="0"/>
          </a:p>
        </p:txBody>
      </p:sp>
      <p:grpSp>
        <p:nvGrpSpPr>
          <p:cNvPr id="8" name="组合 7"/>
          <p:cNvGrpSpPr/>
          <p:nvPr/>
        </p:nvGrpSpPr>
        <p:grpSpPr>
          <a:xfrm>
            <a:off x="1548680" y="2718283"/>
            <a:ext cx="9126413" cy="808899"/>
            <a:chOff x="1532793" y="2066184"/>
            <a:chExt cx="9126413" cy="808899"/>
          </a:xfrm>
          <a:solidFill>
            <a:srgbClr val="009999"/>
          </a:solidFill>
        </p:grpSpPr>
        <p:sp>
          <p:nvSpPr>
            <p:cNvPr id="9" name="任意多边形: 形状 8"/>
            <p:cNvSpPr/>
            <p:nvPr/>
          </p:nvSpPr>
          <p:spPr>
            <a:xfrm>
              <a:off x="1532793" y="2066187"/>
              <a:ext cx="2599593" cy="80889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问题抽象</a:t>
              </a:r>
              <a:endParaRPr lang="zh-CN" altLang="en-US" sz="2400" kern="1200" dirty="0">
                <a:latin typeface="微软雅黑" panose="020B0503020204020204" pitchFamily="34" charset="-122"/>
                <a:ea typeface="微软雅黑" panose="020B0503020204020204" pitchFamily="34" charset="-122"/>
              </a:endParaRPr>
            </a:p>
          </p:txBody>
        </p:sp>
        <p:sp>
          <p:nvSpPr>
            <p:cNvPr id="10" name="任意多边形: 形状 9"/>
            <p:cNvSpPr/>
            <p:nvPr/>
          </p:nvSpPr>
          <p:spPr>
            <a:xfrm>
              <a:off x="4796203" y="2066184"/>
              <a:ext cx="2599593" cy="80889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数学模型</a:t>
              </a:r>
              <a:endParaRPr lang="zh-CN" altLang="en-US" sz="2400" kern="1200" dirty="0">
                <a:latin typeface="微软雅黑" panose="020B0503020204020204" pitchFamily="34" charset="-122"/>
                <a:ea typeface="微软雅黑" panose="020B0503020204020204" pitchFamily="34" charset="-122"/>
              </a:endParaRPr>
            </a:p>
          </p:txBody>
        </p:sp>
        <p:sp>
          <p:nvSpPr>
            <p:cNvPr id="11" name="任意多边形: 形状 10"/>
            <p:cNvSpPr/>
            <p:nvPr/>
          </p:nvSpPr>
          <p:spPr>
            <a:xfrm>
              <a:off x="8059613" y="2066184"/>
              <a:ext cx="2599593" cy="80889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问题求解</a:t>
              </a:r>
              <a:r>
                <a:rPr lang="en-US" altLang="zh-CN" sz="2400" kern="1200" dirty="0">
                  <a:latin typeface="微软雅黑" panose="020B0503020204020204" pitchFamily="34" charset="-122"/>
                  <a:ea typeface="微软雅黑" panose="020B0503020204020204" pitchFamily="34" charset="-122"/>
                </a:rPr>
                <a:t>&amp;</a:t>
              </a:r>
              <a:r>
                <a:rPr lang="zh-CN" altLang="en-US" sz="2400" dirty="0">
                  <a:latin typeface="微软雅黑" panose="020B0503020204020204" pitchFamily="34" charset="-122"/>
                  <a:ea typeface="微软雅黑" panose="020B0503020204020204" pitchFamily="34" charset="-122"/>
                </a:rPr>
                <a:t>实现</a:t>
              </a:r>
              <a:endParaRPr lang="zh-CN" altLang="en-US" sz="2400" kern="1200" dirty="0">
                <a:latin typeface="微软雅黑" panose="020B0503020204020204" pitchFamily="34" charset="-122"/>
                <a:ea typeface="微软雅黑" panose="020B0503020204020204" pitchFamily="34" charset="-122"/>
              </a:endParaRPr>
            </a:p>
          </p:txBody>
        </p:sp>
        <p:sp>
          <p:nvSpPr>
            <p:cNvPr id="12" name="任意多边形: 形状 11"/>
            <p:cNvSpPr/>
            <p:nvPr/>
          </p:nvSpPr>
          <p:spPr>
            <a:xfrm rot="16200000">
              <a:off x="4284294" y="2356016"/>
              <a:ext cx="360000" cy="229230"/>
            </a:xfrm>
            <a:custGeom>
              <a:avLst/>
              <a:gdLst>
                <a:gd name="connsiteX0" fmla="*/ 0 w 888566"/>
                <a:gd name="connsiteY0" fmla="*/ 236935 h 1184675"/>
                <a:gd name="connsiteX1" fmla="*/ 444283 w 888566"/>
                <a:gd name="connsiteY1" fmla="*/ 236935 h 1184675"/>
                <a:gd name="connsiteX2" fmla="*/ 444283 w 888566"/>
                <a:gd name="connsiteY2" fmla="*/ 0 h 1184675"/>
                <a:gd name="connsiteX3" fmla="*/ 888566 w 888566"/>
                <a:gd name="connsiteY3" fmla="*/ 592338 h 1184675"/>
                <a:gd name="connsiteX4" fmla="*/ 444283 w 888566"/>
                <a:gd name="connsiteY4" fmla="*/ 1184675 h 1184675"/>
                <a:gd name="connsiteX5" fmla="*/ 444283 w 888566"/>
                <a:gd name="connsiteY5" fmla="*/ 947740 h 1184675"/>
                <a:gd name="connsiteX6" fmla="*/ 0 w 888566"/>
                <a:gd name="connsiteY6" fmla="*/ 947740 h 1184675"/>
                <a:gd name="connsiteX7" fmla="*/ 0 w 888566"/>
                <a:gd name="connsiteY7" fmla="*/ 236935 h 118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8566" h="1184675">
                  <a:moveTo>
                    <a:pt x="710853" y="1"/>
                  </a:moveTo>
                  <a:lnTo>
                    <a:pt x="710853" y="592338"/>
                  </a:lnTo>
                  <a:lnTo>
                    <a:pt x="888566" y="592338"/>
                  </a:lnTo>
                  <a:lnTo>
                    <a:pt x="444283" y="1184674"/>
                  </a:lnTo>
                  <a:lnTo>
                    <a:pt x="0" y="592338"/>
                  </a:lnTo>
                  <a:lnTo>
                    <a:pt x="177713" y="592338"/>
                  </a:lnTo>
                  <a:lnTo>
                    <a:pt x="177713" y="1"/>
                  </a:lnTo>
                  <a:lnTo>
                    <a:pt x="710853" y="1"/>
                  </a:lnTo>
                  <a:close/>
                </a:path>
              </a:pathLst>
            </a:cu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236936" tIns="0" rIns="236935" bIns="266571" numCol="1" spcCol="1270" anchor="ctr" anchorCtr="0">
              <a:noAutofit/>
            </a:bodyPr>
            <a:lstStyle/>
            <a:p>
              <a:pPr marL="0" lvl="0" indent="0" algn="ctr" defTabSz="933450">
                <a:lnSpc>
                  <a:spcPct val="90000"/>
                </a:lnSpc>
                <a:spcBef>
                  <a:spcPct val="0"/>
                </a:spcBef>
                <a:spcAft>
                  <a:spcPct val="35000"/>
                </a:spcAft>
                <a:buNone/>
              </a:pPr>
              <a:endParaRPr lang="zh-CN" altLang="en-US" sz="2400" kern="1200">
                <a:latin typeface="微软雅黑" panose="020B0503020204020204" pitchFamily="34" charset="-122"/>
                <a:ea typeface="微软雅黑" panose="020B0503020204020204" pitchFamily="34" charset="-122"/>
              </a:endParaRPr>
            </a:p>
          </p:txBody>
        </p:sp>
        <p:sp>
          <p:nvSpPr>
            <p:cNvPr id="14" name="任意多边形: 形状 13"/>
            <p:cNvSpPr/>
            <p:nvPr/>
          </p:nvSpPr>
          <p:spPr>
            <a:xfrm rot="16200000">
              <a:off x="7547704" y="2356017"/>
              <a:ext cx="360000" cy="229230"/>
            </a:xfrm>
            <a:custGeom>
              <a:avLst/>
              <a:gdLst>
                <a:gd name="connsiteX0" fmla="*/ 0 w 888566"/>
                <a:gd name="connsiteY0" fmla="*/ 236935 h 1184675"/>
                <a:gd name="connsiteX1" fmla="*/ 444283 w 888566"/>
                <a:gd name="connsiteY1" fmla="*/ 236935 h 1184675"/>
                <a:gd name="connsiteX2" fmla="*/ 444283 w 888566"/>
                <a:gd name="connsiteY2" fmla="*/ 0 h 1184675"/>
                <a:gd name="connsiteX3" fmla="*/ 888566 w 888566"/>
                <a:gd name="connsiteY3" fmla="*/ 592338 h 1184675"/>
                <a:gd name="connsiteX4" fmla="*/ 444283 w 888566"/>
                <a:gd name="connsiteY4" fmla="*/ 1184675 h 1184675"/>
                <a:gd name="connsiteX5" fmla="*/ 444283 w 888566"/>
                <a:gd name="connsiteY5" fmla="*/ 947740 h 1184675"/>
                <a:gd name="connsiteX6" fmla="*/ 0 w 888566"/>
                <a:gd name="connsiteY6" fmla="*/ 947740 h 1184675"/>
                <a:gd name="connsiteX7" fmla="*/ 0 w 888566"/>
                <a:gd name="connsiteY7" fmla="*/ 236935 h 118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8566" h="1184675">
                  <a:moveTo>
                    <a:pt x="710853" y="1"/>
                  </a:moveTo>
                  <a:lnTo>
                    <a:pt x="710853" y="592338"/>
                  </a:lnTo>
                  <a:lnTo>
                    <a:pt x="888566" y="592338"/>
                  </a:lnTo>
                  <a:lnTo>
                    <a:pt x="444283" y="1184674"/>
                  </a:lnTo>
                  <a:lnTo>
                    <a:pt x="0" y="592338"/>
                  </a:lnTo>
                  <a:lnTo>
                    <a:pt x="177713" y="592338"/>
                  </a:lnTo>
                  <a:lnTo>
                    <a:pt x="177713" y="1"/>
                  </a:lnTo>
                  <a:lnTo>
                    <a:pt x="710853" y="1"/>
                  </a:lnTo>
                  <a:close/>
                </a:path>
              </a:pathLst>
            </a:cu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236936" tIns="0" rIns="236935" bIns="266571" numCol="1" spcCol="1270" anchor="ctr" anchorCtr="0">
              <a:noAutofit/>
            </a:bodyPr>
            <a:lstStyle/>
            <a:p>
              <a:pPr marL="0" lvl="0" indent="0" algn="ctr" defTabSz="933450">
                <a:lnSpc>
                  <a:spcPct val="90000"/>
                </a:lnSpc>
                <a:spcBef>
                  <a:spcPct val="0"/>
                </a:spcBef>
                <a:spcAft>
                  <a:spcPct val="35000"/>
                </a:spcAft>
                <a:buNone/>
              </a:pPr>
              <a:endParaRPr lang="zh-CN" altLang="en-US" sz="2400" kern="1200">
                <a:latin typeface="微软雅黑" panose="020B0503020204020204" pitchFamily="34" charset="-122"/>
                <a:ea typeface="微软雅黑" panose="020B0503020204020204" pitchFamily="34" charset="-122"/>
              </a:endParaRPr>
            </a:p>
          </p:txBody>
        </p:sp>
      </p:grpSp>
      <p:sp>
        <p:nvSpPr>
          <p:cNvPr id="17" name="标注: 下箭头 16"/>
          <p:cNvSpPr/>
          <p:nvPr/>
        </p:nvSpPr>
        <p:spPr>
          <a:xfrm>
            <a:off x="4812090" y="1585544"/>
            <a:ext cx="2599593" cy="1132739"/>
          </a:xfrm>
          <a:prstGeom prst="downArrowCallout">
            <a:avLst>
              <a:gd name="adj1" fmla="val 25000"/>
              <a:gd name="adj2" fmla="val 25000"/>
              <a:gd name="adj3" fmla="val 18790"/>
              <a:gd name="adj4" fmla="val 68858"/>
            </a:avLst>
          </a:pr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lnSpc>
                <a:spcPct val="90000"/>
              </a:lnSpc>
              <a:spcBef>
                <a:spcPct val="0"/>
              </a:spcBef>
              <a:spcAft>
                <a:spcPct val="35000"/>
              </a:spcAft>
            </a:pPr>
            <a:r>
              <a:rPr lang="zh-CN" altLang="en-US" sz="2400" dirty="0">
                <a:latin typeface="微软雅黑" panose="020B0503020204020204" pitchFamily="34" charset="-122"/>
                <a:ea typeface="微软雅黑" panose="020B0503020204020204" pitchFamily="34" charset="-122"/>
              </a:rPr>
              <a:t>数据结构</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数据的逻辑结构</a:t>
            </a:r>
            <a:endParaRPr lang="zh-CN" altLang="en-US" dirty="0"/>
          </a:p>
        </p:txBody>
      </p:sp>
      <p:sp>
        <p:nvSpPr>
          <p:cNvPr id="3" name="副标题 2"/>
          <p:cNvSpPr>
            <a:spLocks noGrp="1"/>
          </p:cNvSpPr>
          <p:nvPr>
            <p:ph type="subTitle" idx="1"/>
          </p:nvPr>
        </p:nvSpPr>
        <p:spPr/>
        <p:txBody>
          <a:bodyPr/>
          <a:lstStyle/>
          <a:p>
            <a:r>
              <a:rPr lang="en-US" altLang="zh-CN" dirty="0"/>
              <a:t>1.3 </a:t>
            </a:r>
            <a:r>
              <a:rPr lang="zh-CN" altLang="en-US" dirty="0"/>
              <a:t>数据结构定义</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r>
              <a:rPr lang="zh-CN" altLang="zh-CN" sz="2400" dirty="0"/>
              <a:t>逻辑上，数据元素之间的关系只有4种：无关系、一对一关系、一对多关系、多对多关系，这4种逻辑关系总称为</a:t>
            </a:r>
            <a:r>
              <a:rPr lang="zh-CN" altLang="zh-CN" sz="2400" b="1" dirty="0"/>
              <a:t>数据的逻辑结构</a:t>
            </a:r>
            <a:r>
              <a:rPr lang="zh-CN" altLang="zh-CN" sz="2400" dirty="0"/>
              <a:t>。</a:t>
            </a:r>
            <a:endParaRPr lang="zh-CN" altLang="zh-CN" sz="2400" dirty="0"/>
          </a:p>
        </p:txBody>
      </p:sp>
      <p:sp>
        <p:nvSpPr>
          <p:cNvPr id="20" name="内容占位符 4"/>
          <p:cNvSpPr txBox="1"/>
          <p:nvPr/>
        </p:nvSpPr>
        <p:spPr>
          <a:xfrm>
            <a:off x="584226" y="2343145"/>
            <a:ext cx="8220536" cy="409057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gn="just">
              <a:lnSpc>
                <a:spcPct val="110000"/>
              </a:lnSpc>
            </a:pPr>
            <a:r>
              <a:rPr lang="zh-CN" altLang="zh-CN" sz="2400" b="1" dirty="0"/>
              <a:t>集合</a:t>
            </a:r>
            <a:r>
              <a:rPr lang="zh-CN" altLang="zh-CN" sz="2400" dirty="0"/>
              <a:t>：包含的所有数据元素之间无关系，即数据元素之间的次序是任意的。</a:t>
            </a:r>
            <a:endParaRPr lang="zh-CN" altLang="zh-CN" sz="2400" dirty="0"/>
          </a:p>
          <a:p>
            <a:pPr algn="just">
              <a:lnSpc>
                <a:spcPct val="110000"/>
              </a:lnSpc>
            </a:pPr>
            <a:r>
              <a:rPr lang="zh-CN" altLang="zh-CN" sz="2400" b="1" dirty="0"/>
              <a:t>线性结构</a:t>
            </a:r>
            <a:r>
              <a:rPr lang="zh-CN" altLang="zh-CN" sz="2400" dirty="0"/>
              <a:t>：包含的数据元素之间存在一对一的关系，即数据元素之间构成一个有序序列。</a:t>
            </a:r>
            <a:endParaRPr lang="zh-CN" altLang="zh-CN" sz="2400" dirty="0"/>
          </a:p>
          <a:p>
            <a:pPr algn="just">
              <a:lnSpc>
                <a:spcPct val="110000"/>
              </a:lnSpc>
            </a:pPr>
            <a:r>
              <a:rPr lang="zh-CN" altLang="zh-CN" sz="2400" b="1" dirty="0"/>
              <a:t>树形结构</a:t>
            </a:r>
            <a:r>
              <a:rPr lang="zh-CN" altLang="zh-CN" sz="2400" dirty="0"/>
              <a:t>：包含的数据元素之间存在一对多的关系，即数据元素之间形成一个层次关系。</a:t>
            </a:r>
            <a:endParaRPr lang="zh-CN" altLang="zh-CN" sz="2400" dirty="0"/>
          </a:p>
          <a:p>
            <a:pPr algn="just">
              <a:lnSpc>
                <a:spcPct val="110000"/>
              </a:lnSpc>
            </a:pPr>
            <a:r>
              <a:rPr lang="zh-CN" altLang="zh-CN" sz="2400" b="1" dirty="0"/>
              <a:t>图形结构</a:t>
            </a:r>
            <a:r>
              <a:rPr lang="zh-CN" altLang="zh-CN" sz="2400" dirty="0"/>
              <a:t>：包含的数据元素（结点）之间存在多对多的关系，即图中每个数据元素的前驱和后继数目都不限。</a:t>
            </a:r>
            <a:endParaRPr lang="zh-CN" altLang="zh-CN" sz="2400" dirty="0"/>
          </a:p>
        </p:txBody>
      </p:sp>
      <p:pic>
        <p:nvPicPr>
          <p:cNvPr id="21" name="Picture 6" descr="http://www.kdocs.cn/api/v3/office/copy/SzU3anRNbjg2bUMxdDQvc0owQ0xiL0M5R1pJVFc1dE9Fd2Fzb3BHcnJsQ3pmTENhUXFjN2xhblpOQkNpT0xDZ3hpbzU1K0tRVTREMTgyUjR3Z0s5QWhLSTVWcVczWVRvcnM4OW1PU1BZdkN0R3g5RVJuamlXQWdLN01ybzlMTU5FWmFsaVZlTnY5TWZMOTRHSW84OWVBeGM2eFZZQVhkRStKeHhqZlptSTFuMVBqWUtFSmkwQ00yOWVWSGVLajVGa253cmRYdkJleUlIUGhCSjRzRExZVndtdmJoeXhUV3I4ZlJkZDdmRGlnUlZ3WWVnbU5ZNHFDd3JVb0g5bmJlUUNEREZnZzBaQ3JJPQ==/attach/object/2786d7fc422911ba10726785c466964508854efe?"/>
          <p:cNvPicPr>
            <a:picLocks noChangeAspect="1" noChangeArrowheads="1"/>
          </p:cNvPicPr>
          <p:nvPr/>
        </p:nvPicPr>
        <p:blipFill rotWithShape="1">
          <a:blip r:embed="rId1">
            <a:extLst>
              <a:ext uri="{28A0092B-C50C-407E-A947-70E740481C1C}">
                <a14:useLocalDpi xmlns:a14="http://schemas.microsoft.com/office/drawing/2010/main" val="0"/>
              </a:ext>
            </a:extLst>
          </a:blip>
          <a:srcRect r="79980"/>
          <a:stretch>
            <a:fillRect/>
          </a:stretch>
        </p:blipFill>
        <p:spPr bwMode="auto">
          <a:xfrm>
            <a:off x="9494954" y="1995550"/>
            <a:ext cx="1749670" cy="113821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http://www.kdocs.cn/api/v3/office/copy/SzU3anRNbjg2bUMxdDQvc0owQ0xiL0M5R1pJVFc1dE9Fd2Fzb3BHcnJsQ3pmTENhUXFjN2xhblpOQkNpT0xDZ3hpbzU1K0tRVTREMTgyUjR3Z0s5QWhLSTVWcVczWVRvcnM4OW1PU1BZdkN0R3g5RVJuamlXQWdLN01ybzlMTU5FWmFsaVZlTnY5TWZMOTRHSW84OWVBeGM2eFZZQVhkRStKeHhqZlptSTFuMVBqWUtFSmkwQ00yOWVWSGVLajVGa253cmRYdkJleUlIUGhCSjRzRExZVndtdmJoeXhUV3I4ZlJkZDdmRGlnUlZ3WWVnbU5ZNHFDd3JVb0g5bmJlUUNEREZnZzBaQ3JJPQ==/attach/object/2786d7fc422911ba10726785c466964508854efe?"/>
          <p:cNvPicPr>
            <a:picLocks noChangeAspect="1" noChangeArrowheads="1"/>
          </p:cNvPicPr>
          <p:nvPr/>
        </p:nvPicPr>
        <p:blipFill rotWithShape="1">
          <a:blip r:embed="rId1">
            <a:extLst>
              <a:ext uri="{28A0092B-C50C-407E-A947-70E740481C1C}">
                <a14:useLocalDpi xmlns:a14="http://schemas.microsoft.com/office/drawing/2010/main" val="0"/>
              </a:ext>
            </a:extLst>
          </a:blip>
          <a:srcRect l="21727" r="51512"/>
          <a:stretch>
            <a:fillRect/>
          </a:stretch>
        </p:blipFill>
        <p:spPr bwMode="auto">
          <a:xfrm>
            <a:off x="9200412" y="2885364"/>
            <a:ext cx="2338754" cy="113821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http://www.kdocs.cn/api/v3/office/copy/SzU3anRNbjg2bUMxdDQvc0owQ0xiL0M5R1pJVFc1dE9Fd2Fzb3BHcnJsQ3pmTENhUXFjN2xhblpOQkNpT0xDZ3hpbzU1K0tRVTREMTgyUjR3Z0s5QWhLSTVWcVczWVRvcnM4OW1PU1BZdkN0R3g5RVJuamlXQWdLN01ybzlMTU5FWmFsaVZlTnY5TWZMOTRHSW84OWVBeGM2eFZZQVhkRStKeHhqZlptSTFuMVBqWUtFSmkwQ00yOWVWSGVLajVGa253cmRYdkJleUlIUGhCSjRzRExZVndtdmJoeXhUV3I4ZlJkZDdmRGlnUlZ3WWVnbU5ZNHFDd3JVb0g5bmJlUUNEREZnZzBaQ3JJPQ==/attach/object/2786d7fc422911ba10726785c466964508854efe?"/>
          <p:cNvPicPr>
            <a:picLocks noChangeAspect="1" noChangeArrowheads="1"/>
          </p:cNvPicPr>
          <p:nvPr/>
        </p:nvPicPr>
        <p:blipFill rotWithShape="1">
          <a:blip r:embed="rId1">
            <a:extLst>
              <a:ext uri="{28A0092B-C50C-407E-A947-70E740481C1C}">
                <a14:useLocalDpi xmlns:a14="http://schemas.microsoft.com/office/drawing/2010/main" val="0"/>
              </a:ext>
            </a:extLst>
          </a:blip>
          <a:srcRect l="50500" r="22739"/>
          <a:stretch>
            <a:fillRect/>
          </a:stretch>
        </p:blipFill>
        <p:spPr bwMode="auto">
          <a:xfrm>
            <a:off x="9200411" y="3852964"/>
            <a:ext cx="2338755" cy="113821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http://www.kdocs.cn/api/v3/office/copy/SzU3anRNbjg2bUMxdDQvc0owQ0xiL0M5R1pJVFc1dE9Fd2Fzb3BHcnJsQ3pmTENhUXFjN2xhblpOQkNpT0xDZ3hpbzU1K0tRVTREMTgyUjR3Z0s5QWhLSTVWcVczWVRvcnM4OW1PU1BZdkN0R3g5RVJuamlXQWdLN01ybzlMTU5FWmFsaVZlTnY5TWZMOTRHSW84OWVBeGM2eFZZQVhkRStKeHhqZlptSTFuMVBqWUtFSmkwQ00yOWVWSGVLajVGa253cmRYdkJleUlIUGhCSjRzRExZVndtdmJoeXhUV3I4ZlJkZDdmRGlnUlZ3WWVnbU5ZNHFDd3JVb0g5bmJlUUNEREZnZzBaQ3JJPQ==/attach/object/2786d7fc422911ba10726785c466964508854efe?"/>
          <p:cNvPicPr>
            <a:picLocks noChangeAspect="1" noChangeArrowheads="1"/>
          </p:cNvPicPr>
          <p:nvPr/>
        </p:nvPicPr>
        <p:blipFill rotWithShape="1">
          <a:blip r:embed="rId1">
            <a:extLst>
              <a:ext uri="{28A0092B-C50C-407E-A947-70E740481C1C}">
                <a14:useLocalDpi xmlns:a14="http://schemas.microsoft.com/office/drawing/2010/main" val="0"/>
              </a:ext>
            </a:extLst>
          </a:blip>
          <a:srcRect l="80580"/>
          <a:stretch>
            <a:fillRect/>
          </a:stretch>
        </p:blipFill>
        <p:spPr bwMode="auto">
          <a:xfrm>
            <a:off x="9521195" y="5212876"/>
            <a:ext cx="1697187" cy="11382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抽象数据类型</a:t>
            </a:r>
            <a:endParaRPr lang="zh-CN" altLang="en-US" dirty="0"/>
          </a:p>
        </p:txBody>
      </p:sp>
      <p:sp>
        <p:nvSpPr>
          <p:cNvPr id="3" name="副标题 2"/>
          <p:cNvSpPr>
            <a:spLocks noGrp="1"/>
          </p:cNvSpPr>
          <p:nvPr>
            <p:ph type="subTitle" idx="1"/>
          </p:nvPr>
        </p:nvSpPr>
        <p:spPr/>
        <p:txBody>
          <a:bodyPr/>
          <a:lstStyle/>
          <a:p>
            <a:r>
              <a:rPr lang="en-US" altLang="zh-CN" dirty="0"/>
              <a:t>1.3 </a:t>
            </a:r>
            <a:r>
              <a:rPr lang="zh-CN" altLang="en-US" dirty="0"/>
              <a:t>数据结构定义</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57775"/>
          </a:xfrm>
        </p:spPr>
        <p:txBody>
          <a:bodyPr>
            <a:normAutofit/>
          </a:bodyPr>
          <a:lstStyle/>
          <a:p>
            <a:pPr algn="just">
              <a:lnSpc>
                <a:spcPct val="110000"/>
              </a:lnSpc>
            </a:pPr>
            <a:r>
              <a:rPr lang="zh-CN" altLang="en-US" sz="2400" b="1" dirty="0"/>
              <a:t>如</a:t>
            </a:r>
            <a:r>
              <a:rPr lang="zh-CN" altLang="en-US" sz="2400" dirty="0"/>
              <a:t>：</a:t>
            </a:r>
            <a:r>
              <a:rPr lang="zh-CN" altLang="zh-CN" sz="2400" dirty="0"/>
              <a:t>两个数的相加，可以是两个整数的相加，也可以是两个浮点数的相加</a:t>
            </a:r>
            <a:r>
              <a:rPr lang="zh-CN" altLang="en-US" sz="2400" dirty="0"/>
              <a:t>。这时需要针对两个不同的类型的数据元素定义并实现两个加法操作。</a:t>
            </a:r>
            <a:endParaRPr lang="en-US" altLang="zh-CN" sz="2400" dirty="0"/>
          </a:p>
          <a:p>
            <a:pPr algn="just">
              <a:lnSpc>
                <a:spcPct val="110000"/>
              </a:lnSpc>
            </a:pPr>
            <a:r>
              <a:rPr lang="zh-CN" altLang="zh-CN" sz="2400" b="1" dirty="0"/>
              <a:t>抽象数据类型</a:t>
            </a:r>
            <a:r>
              <a:rPr lang="zh-CN" altLang="en-US" sz="2400" dirty="0"/>
              <a:t>：</a:t>
            </a:r>
            <a:r>
              <a:rPr lang="zh-CN" altLang="zh-CN" sz="2400" dirty="0"/>
              <a:t>一个与数据元素及在数据元素之上的实现无关的数据类型，它们对使用者来说无需知道数据元素的类型，只需知道数据元素之间的逻辑关系，也不用关心是怎么实现的</a:t>
            </a:r>
            <a:r>
              <a:rPr lang="zh-CN" altLang="en-US" sz="2400" dirty="0"/>
              <a:t>。</a:t>
            </a:r>
            <a:endParaRPr lang="en-US" altLang="zh-CN" sz="2400" dirty="0"/>
          </a:p>
          <a:p>
            <a:pPr algn="just">
              <a:lnSpc>
                <a:spcPct val="110000"/>
              </a:lnSpc>
            </a:pPr>
            <a:endParaRPr lang="zh-CN" altLang="zh-CN" sz="2400" dirty="0"/>
          </a:p>
        </p:txBody>
      </p:sp>
      <p:sp>
        <p:nvSpPr>
          <p:cNvPr id="14" name="任意多边形: 形状 13"/>
          <p:cNvSpPr/>
          <p:nvPr/>
        </p:nvSpPr>
        <p:spPr>
          <a:xfrm>
            <a:off x="2833113" y="3648440"/>
            <a:ext cx="6525774" cy="2527423"/>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lnSpc>
                <a:spcPct val="90000"/>
              </a:lnSpc>
              <a:spcBef>
                <a:spcPct val="0"/>
              </a:spcBef>
              <a:spcAft>
                <a:spcPct val="35000"/>
              </a:spcAft>
            </a:pPr>
            <a:r>
              <a:rPr lang="zh-CN" altLang="zh-CN" sz="2400" dirty="0">
                <a:latin typeface="微软雅黑" panose="020B0503020204020204" pitchFamily="34" charset="-122"/>
                <a:ea typeface="微软雅黑" panose="020B0503020204020204" pitchFamily="34" charset="-122"/>
              </a:rPr>
              <a:t>ADT 抽象数据类型名 {</a:t>
            </a:r>
            <a:endParaRPr lang="zh-CN" altLang="zh-CN" sz="2400" dirty="0">
              <a:latin typeface="微软雅黑" panose="020B0503020204020204" pitchFamily="34" charset="-122"/>
              <a:ea typeface="微软雅黑" panose="020B0503020204020204" pitchFamily="34" charset="-122"/>
            </a:endParaRPr>
          </a:p>
          <a:p>
            <a:pPr defTabSz="1155700">
              <a:lnSpc>
                <a:spcPct val="90000"/>
              </a:lnSpc>
              <a:spcBef>
                <a:spcPct val="0"/>
              </a:spcBef>
              <a:spcAft>
                <a:spcPct val="35000"/>
              </a:spcAft>
            </a:pPr>
            <a:r>
              <a:rPr lang="en-US" altLang="zh-CN" sz="24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数据元素：&lt;数据元素的定义&gt;</a:t>
            </a:r>
            <a:endParaRPr lang="zh-CN" altLang="zh-CN" sz="2400" dirty="0">
              <a:latin typeface="微软雅黑" panose="020B0503020204020204" pitchFamily="34" charset="-122"/>
              <a:ea typeface="微软雅黑" panose="020B0503020204020204" pitchFamily="34" charset="-122"/>
            </a:endParaRPr>
          </a:p>
          <a:p>
            <a:pPr defTabSz="1155700">
              <a:lnSpc>
                <a:spcPct val="90000"/>
              </a:lnSpc>
              <a:spcBef>
                <a:spcPct val="0"/>
              </a:spcBef>
              <a:spcAft>
                <a:spcPct val="35000"/>
              </a:spcAft>
            </a:pPr>
            <a:r>
              <a:rPr lang="en-US" altLang="zh-CN" sz="24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数据关系：&lt;数据关系的定义&gt;</a:t>
            </a:r>
            <a:endParaRPr lang="zh-CN" altLang="zh-CN" sz="2400" dirty="0">
              <a:latin typeface="微软雅黑" panose="020B0503020204020204" pitchFamily="34" charset="-122"/>
              <a:ea typeface="微软雅黑" panose="020B0503020204020204" pitchFamily="34" charset="-122"/>
            </a:endParaRPr>
          </a:p>
          <a:p>
            <a:pPr defTabSz="1155700">
              <a:lnSpc>
                <a:spcPct val="90000"/>
              </a:lnSpc>
              <a:spcBef>
                <a:spcPct val="0"/>
              </a:spcBef>
              <a:spcAft>
                <a:spcPct val="35000"/>
              </a:spcAft>
            </a:pPr>
            <a:r>
              <a:rPr lang="en-US" altLang="zh-CN" sz="24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基本操作：&lt;基本操作的定义&gt;</a:t>
            </a:r>
            <a:endParaRPr lang="zh-CN" altLang="zh-CN" sz="2400" dirty="0">
              <a:latin typeface="微软雅黑" panose="020B0503020204020204" pitchFamily="34" charset="-122"/>
              <a:ea typeface="微软雅黑" panose="020B0503020204020204" pitchFamily="34" charset="-122"/>
            </a:endParaRPr>
          </a:p>
          <a:p>
            <a:pPr defTabSz="1155700">
              <a:lnSpc>
                <a:spcPct val="90000"/>
              </a:lnSpc>
              <a:spcBef>
                <a:spcPct val="0"/>
              </a:spcBef>
              <a:spcAft>
                <a:spcPct val="35000"/>
              </a:spcAft>
            </a:pPr>
            <a:r>
              <a:rPr lang="zh-CN" altLang="zh-CN" sz="2400" dirty="0">
                <a:latin typeface="微软雅黑" panose="020B0503020204020204" pitchFamily="34" charset="-122"/>
                <a:ea typeface="微软雅黑" panose="020B0503020204020204" pitchFamily="34" charset="-122"/>
              </a:rPr>
              <a:t>}</a:t>
            </a:r>
            <a:endParaRPr lang="zh-CN" altLang="zh-CN"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数据的存储结构</a:t>
            </a:r>
            <a:endParaRPr lang="zh-CN" altLang="en-US" dirty="0"/>
          </a:p>
        </p:txBody>
      </p:sp>
      <p:sp>
        <p:nvSpPr>
          <p:cNvPr id="3" name="副标题 2"/>
          <p:cNvSpPr>
            <a:spLocks noGrp="1"/>
          </p:cNvSpPr>
          <p:nvPr>
            <p:ph type="subTitle" idx="1"/>
          </p:nvPr>
        </p:nvSpPr>
        <p:spPr/>
        <p:txBody>
          <a:bodyPr/>
          <a:lstStyle/>
          <a:p>
            <a:r>
              <a:rPr lang="en-US" altLang="zh-CN" dirty="0"/>
              <a:t>1.3 </a:t>
            </a:r>
            <a:r>
              <a:rPr lang="zh-CN" altLang="en-US" dirty="0"/>
              <a:t>数据结构定义</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106865"/>
          </a:xfrm>
        </p:spPr>
        <p:txBody>
          <a:bodyPr>
            <a:normAutofit/>
          </a:bodyPr>
          <a:lstStyle/>
          <a:p>
            <a:pPr>
              <a:lnSpc>
                <a:spcPct val="110000"/>
              </a:lnSpc>
            </a:pPr>
            <a:r>
              <a:rPr lang="zh-CN" altLang="zh-CN" sz="2400" b="1" dirty="0"/>
              <a:t>数据的存储结构</a:t>
            </a:r>
            <a:r>
              <a:rPr lang="zh-CN" altLang="en-US" sz="2400" dirty="0"/>
              <a:t>（即</a:t>
            </a:r>
            <a:r>
              <a:rPr lang="zh-CN" altLang="zh-CN" sz="2400" b="1" dirty="0"/>
              <a:t>数据的物理结构</a:t>
            </a:r>
            <a:r>
              <a:rPr lang="zh-CN" altLang="en-US" sz="2400" dirty="0"/>
              <a:t>）：</a:t>
            </a:r>
            <a:r>
              <a:rPr lang="zh-CN" altLang="zh-CN" sz="2400" dirty="0"/>
              <a:t>数据的逻辑结构在计算机内的存储方式</a:t>
            </a:r>
            <a:r>
              <a:rPr lang="zh-CN" altLang="en-US" sz="2400" dirty="0"/>
              <a:t>。</a:t>
            </a:r>
            <a:endParaRPr lang="zh-CN" altLang="zh-CN" sz="2400" dirty="0"/>
          </a:p>
        </p:txBody>
      </p:sp>
      <p:sp>
        <p:nvSpPr>
          <p:cNvPr id="12" name="内容占位符 4"/>
          <p:cNvSpPr txBox="1"/>
          <p:nvPr/>
        </p:nvSpPr>
        <p:spPr>
          <a:xfrm>
            <a:off x="585922" y="1809708"/>
            <a:ext cx="8188801" cy="457350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gn="just">
              <a:lnSpc>
                <a:spcPct val="110000"/>
              </a:lnSpc>
            </a:pPr>
            <a:r>
              <a:rPr lang="zh-CN" altLang="en-US" sz="2400" b="1" dirty="0"/>
              <a:t>顺序存储</a:t>
            </a:r>
            <a:r>
              <a:rPr lang="zh-CN" altLang="en-US" sz="2400" dirty="0"/>
              <a:t>：</a:t>
            </a:r>
            <a:r>
              <a:rPr lang="zh-CN" altLang="zh-CN" sz="2400" dirty="0"/>
              <a:t>将所有的数据元素存放在一段连续的存储空间中，数据元素的存储位置反应了它们之间的逻辑关系</a:t>
            </a:r>
            <a:endParaRPr lang="en-US" altLang="zh-CN" sz="2400" dirty="0"/>
          </a:p>
          <a:p>
            <a:pPr algn="just">
              <a:lnSpc>
                <a:spcPct val="110000"/>
              </a:lnSpc>
            </a:pPr>
            <a:r>
              <a:rPr lang="zh-CN" altLang="en-US" sz="2400" b="1" dirty="0"/>
              <a:t>链式存储</a:t>
            </a:r>
            <a:r>
              <a:rPr lang="zh-CN" altLang="en-US" sz="2400" dirty="0"/>
              <a:t>：</a:t>
            </a:r>
            <a:r>
              <a:rPr lang="zh-CN" altLang="zh-CN" sz="2400" dirty="0"/>
              <a:t>逻辑上相邻的数据元素不需要在物理位置上也相邻，也就是说数据元素的存储位置可以是任意的</a:t>
            </a:r>
            <a:endParaRPr lang="en-US" altLang="zh-CN" sz="2400" dirty="0"/>
          </a:p>
          <a:p>
            <a:pPr algn="just">
              <a:lnSpc>
                <a:spcPct val="110000"/>
              </a:lnSpc>
            </a:pPr>
            <a:r>
              <a:rPr lang="zh-CN" altLang="en-US" sz="2400" b="1" dirty="0"/>
              <a:t>索引存储</a:t>
            </a:r>
            <a:r>
              <a:rPr lang="zh-CN" altLang="en-US" sz="2400" dirty="0"/>
              <a:t>：</a:t>
            </a:r>
            <a:r>
              <a:rPr lang="zh-CN" altLang="zh-CN" sz="2400" dirty="0"/>
              <a:t>在存储数据元素的同时还增加了一个索引表。索引表中的每一项包括关键字和地址，关键字是能够唯一标识一个数据元素的数据项，地址是指向数据元素的存储地址</a:t>
            </a:r>
            <a:endParaRPr lang="en-US" altLang="zh-CN" sz="2400" dirty="0"/>
          </a:p>
          <a:p>
            <a:pPr algn="just">
              <a:lnSpc>
                <a:spcPct val="110000"/>
              </a:lnSpc>
            </a:pPr>
            <a:r>
              <a:rPr lang="zh-CN" altLang="en-US" sz="2400" b="1" dirty="0"/>
              <a:t>散列存储</a:t>
            </a:r>
            <a:r>
              <a:rPr lang="zh-CN" altLang="en-US" sz="2400" dirty="0"/>
              <a:t>（即</a:t>
            </a:r>
            <a:r>
              <a:rPr lang="zh-CN" altLang="en-US" sz="2400" b="1" dirty="0"/>
              <a:t>哈希存储</a:t>
            </a:r>
            <a:r>
              <a:rPr lang="zh-CN" altLang="en-US" sz="2400" dirty="0"/>
              <a:t>）：</a:t>
            </a:r>
            <a:r>
              <a:rPr lang="zh-CN" altLang="zh-CN" sz="2400" dirty="0"/>
              <a:t>将数据元素存储在一个连续区域，每一个数据元素的具体存储位置是根据其关键字的值，并通过散列（哈希）函数直接计算出来的</a:t>
            </a:r>
            <a:endParaRPr lang="zh-CN" altLang="zh-CN" sz="2400" dirty="0"/>
          </a:p>
        </p:txBody>
      </p:sp>
      <p:pic>
        <p:nvPicPr>
          <p:cNvPr id="15" name="图片 14"/>
          <p:cNvPicPr>
            <a:picLocks noChangeAspect="1"/>
          </p:cNvPicPr>
          <p:nvPr/>
        </p:nvPicPr>
        <p:blipFill rotWithShape="1">
          <a:blip r:embed="rId1"/>
          <a:srcRect l="17265" t="40000" r="16582" b="39872"/>
          <a:stretch>
            <a:fillRect/>
          </a:stretch>
        </p:blipFill>
        <p:spPr>
          <a:xfrm>
            <a:off x="9028533" y="2790141"/>
            <a:ext cx="2441080" cy="794082"/>
          </a:xfrm>
          <a:prstGeom prst="rect">
            <a:avLst/>
          </a:prstGeom>
        </p:spPr>
      </p:pic>
      <p:pic>
        <p:nvPicPr>
          <p:cNvPr id="20" name="图片 19"/>
          <p:cNvPicPr>
            <a:picLocks noChangeAspect="1"/>
          </p:cNvPicPr>
          <p:nvPr/>
        </p:nvPicPr>
        <p:blipFill rotWithShape="1">
          <a:blip r:embed="rId2"/>
          <a:srcRect l="1055" t="26773" b="11923"/>
          <a:stretch>
            <a:fillRect/>
          </a:stretch>
        </p:blipFill>
        <p:spPr>
          <a:xfrm>
            <a:off x="9055701" y="3709340"/>
            <a:ext cx="2384360" cy="1124105"/>
          </a:xfrm>
          <a:prstGeom prst="rect">
            <a:avLst/>
          </a:prstGeom>
        </p:spPr>
      </p:pic>
      <p:sp>
        <p:nvSpPr>
          <p:cNvPr id="21" name="矩形 20"/>
          <p:cNvSpPr/>
          <p:nvPr/>
        </p:nvSpPr>
        <p:spPr>
          <a:xfrm>
            <a:off x="11499566" y="1888314"/>
            <a:ext cx="323166" cy="707886"/>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座位</a:t>
            </a:r>
            <a:endParaRPr lang="zh-CN" altLang="en-US" sz="2000" dirty="0">
              <a:latin typeface="微软雅黑" panose="020B0503020204020204" pitchFamily="34" charset="-122"/>
              <a:ea typeface="微软雅黑" panose="020B0503020204020204" pitchFamily="34" charset="-122"/>
            </a:endParaRPr>
          </a:p>
        </p:txBody>
      </p:sp>
      <p:sp>
        <p:nvSpPr>
          <p:cNvPr id="22" name="矩形 21"/>
          <p:cNvSpPr/>
          <p:nvPr/>
        </p:nvSpPr>
        <p:spPr>
          <a:xfrm>
            <a:off x="11499566" y="2889204"/>
            <a:ext cx="323166" cy="707886"/>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列车</a:t>
            </a:r>
            <a:endParaRPr lang="zh-CN" altLang="en-US" sz="2000" dirty="0">
              <a:latin typeface="微软雅黑" panose="020B0503020204020204" pitchFamily="34" charset="-122"/>
              <a:ea typeface="微软雅黑" panose="020B0503020204020204" pitchFamily="34" charset="-122"/>
            </a:endParaRPr>
          </a:p>
        </p:txBody>
      </p:sp>
      <p:sp>
        <p:nvSpPr>
          <p:cNvPr id="23" name="矩形 22"/>
          <p:cNvSpPr/>
          <p:nvPr/>
        </p:nvSpPr>
        <p:spPr>
          <a:xfrm>
            <a:off x="11499566" y="4020982"/>
            <a:ext cx="323166" cy="707886"/>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目录</a:t>
            </a:r>
            <a:endParaRPr lang="zh-CN" altLang="en-US" sz="2000" dirty="0">
              <a:latin typeface="微软雅黑" panose="020B0503020204020204" pitchFamily="34" charset="-122"/>
              <a:ea typeface="微软雅黑" panose="020B0503020204020204" pitchFamily="34" charset="-122"/>
            </a:endParaRPr>
          </a:p>
        </p:txBody>
      </p:sp>
      <p:sp>
        <p:nvSpPr>
          <p:cNvPr id="31" name="矩形 30"/>
          <p:cNvSpPr/>
          <p:nvPr/>
        </p:nvSpPr>
        <p:spPr>
          <a:xfrm>
            <a:off x="11499566" y="5036465"/>
            <a:ext cx="323166" cy="1323439"/>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邮政编码</a:t>
            </a:r>
            <a:endParaRPr lang="zh-CN" altLang="en-US" sz="2000" dirty="0">
              <a:latin typeface="微软雅黑" panose="020B0503020204020204" pitchFamily="34" charset="-122"/>
              <a:ea typeface="微软雅黑" panose="020B0503020204020204" pitchFamily="34" charset="-122"/>
            </a:endParaRPr>
          </a:p>
        </p:txBody>
      </p:sp>
      <p:grpSp>
        <p:nvGrpSpPr>
          <p:cNvPr id="6" name="组合 5"/>
          <p:cNvGrpSpPr/>
          <p:nvPr/>
        </p:nvGrpSpPr>
        <p:grpSpPr>
          <a:xfrm>
            <a:off x="8925466" y="4990914"/>
            <a:ext cx="2468194" cy="1298276"/>
            <a:chOff x="8803546" y="4990914"/>
            <a:chExt cx="2638838" cy="1298276"/>
          </a:xfrm>
        </p:grpSpPr>
        <p:sp>
          <p:nvSpPr>
            <p:cNvPr id="25" name="矩形: 圆角 24"/>
            <p:cNvSpPr/>
            <p:nvPr/>
          </p:nvSpPr>
          <p:spPr>
            <a:xfrm>
              <a:off x="8933781" y="5484935"/>
              <a:ext cx="334108" cy="4220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2</a:t>
              </a:r>
              <a:endParaRPr lang="zh-CN" altLang="en-US" sz="2000" dirty="0"/>
            </a:p>
          </p:txBody>
        </p:sp>
        <p:sp>
          <p:nvSpPr>
            <p:cNvPr id="26" name="矩形: 圆角 25"/>
            <p:cNvSpPr/>
            <p:nvPr/>
          </p:nvSpPr>
          <p:spPr>
            <a:xfrm>
              <a:off x="9369250" y="5484935"/>
              <a:ext cx="334108" cy="4220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0</a:t>
              </a:r>
              <a:endParaRPr lang="zh-CN" altLang="en-US" sz="2000" dirty="0"/>
            </a:p>
          </p:txBody>
        </p:sp>
        <p:sp>
          <p:nvSpPr>
            <p:cNvPr id="27" name="矩形: 圆角 26"/>
            <p:cNvSpPr/>
            <p:nvPr/>
          </p:nvSpPr>
          <p:spPr>
            <a:xfrm>
              <a:off x="9804719" y="5484935"/>
              <a:ext cx="334108" cy="4220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0</a:t>
              </a:r>
              <a:endParaRPr lang="zh-CN" altLang="en-US" sz="2000" dirty="0"/>
            </a:p>
          </p:txBody>
        </p:sp>
        <p:sp>
          <p:nvSpPr>
            <p:cNvPr id="28" name="矩形: 圆角 27"/>
            <p:cNvSpPr/>
            <p:nvPr/>
          </p:nvSpPr>
          <p:spPr>
            <a:xfrm>
              <a:off x="10240188" y="5484935"/>
              <a:ext cx="334108" cy="4220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2</a:t>
              </a:r>
              <a:endParaRPr lang="zh-CN" altLang="en-US" sz="2000" dirty="0"/>
            </a:p>
          </p:txBody>
        </p:sp>
        <p:sp>
          <p:nvSpPr>
            <p:cNvPr id="29" name="矩形: 圆角 28"/>
            <p:cNvSpPr/>
            <p:nvPr/>
          </p:nvSpPr>
          <p:spPr>
            <a:xfrm>
              <a:off x="10672807" y="5484935"/>
              <a:ext cx="334108" cy="4220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4</a:t>
              </a:r>
              <a:endParaRPr lang="zh-CN" altLang="en-US" sz="2000" dirty="0"/>
            </a:p>
          </p:txBody>
        </p:sp>
        <p:sp>
          <p:nvSpPr>
            <p:cNvPr id="30" name="矩形: 圆角 29"/>
            <p:cNvSpPr/>
            <p:nvPr/>
          </p:nvSpPr>
          <p:spPr>
            <a:xfrm>
              <a:off x="11108276" y="5484935"/>
              <a:ext cx="334108" cy="4220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0</a:t>
              </a:r>
              <a:endParaRPr lang="zh-CN" altLang="en-US" sz="2000" dirty="0"/>
            </a:p>
          </p:txBody>
        </p:sp>
        <p:sp>
          <p:nvSpPr>
            <p:cNvPr id="32" name="左大括号 31"/>
            <p:cNvSpPr/>
            <p:nvPr/>
          </p:nvSpPr>
          <p:spPr>
            <a:xfrm rot="5400000" flipV="1">
              <a:off x="9239276" y="5134908"/>
              <a:ext cx="144793" cy="575776"/>
            </a:xfrm>
            <a:prstGeom prst="leftBrace">
              <a:avLst>
                <a:gd name="adj1" fmla="val 38847"/>
                <a:gd name="adj2" fmla="val 48684"/>
              </a:avLst>
            </a:prstGeom>
            <a:ln w="19050">
              <a:solidFill>
                <a:srgbClr val="51ADB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 name="矩形 32"/>
            <p:cNvSpPr/>
            <p:nvPr/>
          </p:nvSpPr>
          <p:spPr>
            <a:xfrm>
              <a:off x="8803546" y="4990914"/>
              <a:ext cx="1018227" cy="292388"/>
            </a:xfrm>
            <a:prstGeom prst="rect">
              <a:avLst/>
            </a:prstGeom>
          </p:spPr>
          <p:txBody>
            <a:bodyPr wrap="none">
              <a:spAutoFit/>
            </a:bodyPr>
            <a:lstStyle/>
            <a:p>
              <a:pPr algn="ctr"/>
              <a:r>
                <a:rPr lang="zh-CN" altLang="en-US" sz="1300" dirty="0">
                  <a:latin typeface="微软雅黑" panose="020B0503020204020204" pitchFamily="34" charset="-122"/>
                  <a:ea typeface="微软雅黑" panose="020B0503020204020204" pitchFamily="34" charset="-122"/>
                </a:rPr>
                <a:t>城市：上海</a:t>
              </a:r>
              <a:endParaRPr lang="zh-CN" altLang="en-US" sz="1300" dirty="0">
                <a:latin typeface="微软雅黑" panose="020B0503020204020204" pitchFamily="34" charset="-122"/>
                <a:ea typeface="微软雅黑" panose="020B0503020204020204" pitchFamily="34" charset="-122"/>
              </a:endParaRPr>
            </a:p>
          </p:txBody>
        </p:sp>
        <p:sp>
          <p:nvSpPr>
            <p:cNvPr id="34" name="矩形 33"/>
            <p:cNvSpPr/>
            <p:nvPr/>
          </p:nvSpPr>
          <p:spPr>
            <a:xfrm>
              <a:off x="9255320" y="5996802"/>
              <a:ext cx="1851789" cy="292388"/>
            </a:xfrm>
            <a:prstGeom prst="rect">
              <a:avLst/>
            </a:prstGeom>
          </p:spPr>
          <p:txBody>
            <a:bodyPr wrap="none">
              <a:spAutoFit/>
            </a:bodyPr>
            <a:lstStyle/>
            <a:p>
              <a:pPr algn="ctr"/>
              <a:r>
                <a:rPr lang="zh-CN" altLang="en-US" sz="1300" dirty="0">
                  <a:latin typeface="微软雅黑" panose="020B0503020204020204" pitchFamily="34" charset="-122"/>
                  <a:ea typeface="微软雅黑" panose="020B0503020204020204" pitchFamily="34" charset="-122"/>
                </a:rPr>
                <a:t>上海交通大学闵行校区</a:t>
              </a:r>
              <a:endParaRPr lang="zh-CN" altLang="en-US" sz="1300" dirty="0">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9028533" y="1818499"/>
            <a:ext cx="2441080" cy="872901"/>
            <a:chOff x="3284054" y="290283"/>
            <a:chExt cx="2742708" cy="1062760"/>
          </a:xfrm>
        </p:grpSpPr>
        <p:pic>
          <p:nvPicPr>
            <p:cNvPr id="8" name="图片 7"/>
            <p:cNvPicPr>
              <a:picLocks noChangeAspect="1"/>
            </p:cNvPicPr>
            <p:nvPr/>
          </p:nvPicPr>
          <p:blipFill rotWithShape="1">
            <a:blip r:embed="rId3"/>
            <a:srcRect t="24586" b="27683"/>
            <a:stretch>
              <a:fillRect/>
            </a:stretch>
          </p:blipFill>
          <p:spPr>
            <a:xfrm>
              <a:off x="3342673" y="583337"/>
              <a:ext cx="2675299" cy="475873"/>
            </a:xfrm>
            <a:prstGeom prst="rect">
              <a:avLst/>
            </a:prstGeom>
          </p:spPr>
        </p:pic>
        <p:pic>
          <p:nvPicPr>
            <p:cNvPr id="10" name="图片 9"/>
            <p:cNvPicPr>
              <a:picLocks noChangeAspect="1"/>
            </p:cNvPicPr>
            <p:nvPr/>
          </p:nvPicPr>
          <p:blipFill rotWithShape="1">
            <a:blip r:embed="rId3"/>
            <a:srcRect b="78407"/>
            <a:stretch>
              <a:fillRect/>
            </a:stretch>
          </p:blipFill>
          <p:spPr>
            <a:xfrm>
              <a:off x="3351463" y="290283"/>
              <a:ext cx="2675299" cy="234778"/>
            </a:xfrm>
            <a:prstGeom prst="rect">
              <a:avLst/>
            </a:prstGeom>
          </p:spPr>
        </p:pic>
        <p:pic>
          <p:nvPicPr>
            <p:cNvPr id="42" name="图片 41"/>
            <p:cNvPicPr>
              <a:picLocks noChangeAspect="1"/>
            </p:cNvPicPr>
            <p:nvPr/>
          </p:nvPicPr>
          <p:blipFill rotWithShape="1">
            <a:blip r:embed="rId3"/>
            <a:srcRect b="78407"/>
            <a:stretch>
              <a:fillRect/>
            </a:stretch>
          </p:blipFill>
          <p:spPr>
            <a:xfrm rot="10800000">
              <a:off x="3284054" y="1118265"/>
              <a:ext cx="2675299" cy="234778"/>
            </a:xfrm>
            <a:prstGeom prst="rect">
              <a:avLst/>
            </a:prstGeom>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数据的操作实现</a:t>
            </a:r>
            <a:endParaRPr lang="zh-CN" altLang="en-US" dirty="0"/>
          </a:p>
        </p:txBody>
      </p:sp>
      <p:sp>
        <p:nvSpPr>
          <p:cNvPr id="3" name="副标题 2"/>
          <p:cNvSpPr>
            <a:spLocks noGrp="1"/>
          </p:cNvSpPr>
          <p:nvPr>
            <p:ph type="subTitle" idx="1"/>
          </p:nvPr>
        </p:nvSpPr>
        <p:spPr/>
        <p:txBody>
          <a:bodyPr/>
          <a:lstStyle/>
          <a:p>
            <a:r>
              <a:rPr lang="en-US" altLang="zh-CN" dirty="0"/>
              <a:t>1.3 </a:t>
            </a:r>
            <a:r>
              <a:rPr lang="zh-CN" altLang="en-US" dirty="0"/>
              <a:t>数据结构定义</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57775"/>
          </a:xfrm>
        </p:spPr>
        <p:txBody>
          <a:bodyPr>
            <a:normAutofit/>
          </a:bodyPr>
          <a:lstStyle/>
          <a:p>
            <a:pPr algn="just">
              <a:lnSpc>
                <a:spcPct val="110000"/>
              </a:lnSpc>
            </a:pPr>
            <a:r>
              <a:rPr lang="zh-CN" altLang="zh-CN" sz="2400" b="1" dirty="0"/>
              <a:t>数据的操作</a:t>
            </a:r>
            <a:r>
              <a:rPr lang="zh-CN" altLang="zh-CN" sz="2400" dirty="0"/>
              <a:t>（也称</a:t>
            </a:r>
            <a:r>
              <a:rPr lang="zh-CN" altLang="zh-CN" sz="2400" b="1" dirty="0"/>
              <a:t>运算</a:t>
            </a:r>
            <a:r>
              <a:rPr lang="zh-CN" altLang="zh-CN" sz="2400" dirty="0"/>
              <a:t>或</a:t>
            </a:r>
            <a:r>
              <a:rPr lang="zh-CN" altLang="zh-CN" sz="2400" b="1" dirty="0"/>
              <a:t>算法</a:t>
            </a:r>
            <a:r>
              <a:rPr lang="zh-CN" altLang="zh-CN" sz="2400" dirty="0"/>
              <a:t>）</a:t>
            </a:r>
            <a:r>
              <a:rPr lang="zh-CN" altLang="en-US" sz="2400" dirty="0"/>
              <a:t>：</a:t>
            </a:r>
            <a:r>
              <a:rPr lang="zh-CN" altLang="zh-CN" sz="2400" dirty="0"/>
              <a:t>包括操作的定义和实现。</a:t>
            </a:r>
            <a:endParaRPr lang="en-US" altLang="zh-CN" sz="2400" dirty="0"/>
          </a:p>
          <a:p>
            <a:pPr algn="just">
              <a:lnSpc>
                <a:spcPct val="110000"/>
              </a:lnSpc>
            </a:pPr>
            <a:r>
              <a:rPr lang="zh-CN" altLang="zh-CN" sz="2400" b="1" dirty="0"/>
              <a:t>操作定义</a:t>
            </a:r>
            <a:r>
              <a:rPr lang="zh-CN" altLang="en-US" sz="2400" dirty="0"/>
              <a:t>：</a:t>
            </a:r>
            <a:r>
              <a:rPr lang="zh-CN" altLang="zh-CN" sz="2400" dirty="0"/>
              <a:t>对现实问题的抽象，它独立于计算机</a:t>
            </a:r>
            <a:r>
              <a:rPr lang="zh-CN" altLang="en-US" sz="2400" dirty="0"/>
              <a:t>。</a:t>
            </a:r>
            <a:endParaRPr lang="en-US" altLang="zh-CN" sz="2400" dirty="0"/>
          </a:p>
          <a:p>
            <a:pPr algn="just">
              <a:lnSpc>
                <a:spcPct val="110000"/>
              </a:lnSpc>
            </a:pPr>
            <a:r>
              <a:rPr lang="zh-CN" altLang="zh-CN" sz="2400" b="1" dirty="0"/>
              <a:t>操作实现</a:t>
            </a:r>
            <a:r>
              <a:rPr lang="zh-CN" altLang="en-US" sz="2400" dirty="0"/>
              <a:t>：</a:t>
            </a:r>
            <a:r>
              <a:rPr lang="zh-CN" altLang="zh-CN" sz="2400" dirty="0"/>
              <a:t>建立在数据的存储结构之上完成的，它依赖于计算机和具体的程序设计语言。</a:t>
            </a:r>
            <a:endParaRPr lang="en-US" altLang="zh-CN" sz="2400" dirty="0"/>
          </a:p>
          <a:p>
            <a:pPr algn="just">
              <a:lnSpc>
                <a:spcPct val="110000"/>
              </a:lnSpc>
            </a:pPr>
            <a:r>
              <a:rPr lang="zh-CN" altLang="zh-CN" sz="2400" b="1" dirty="0"/>
              <a:t>例</a:t>
            </a:r>
            <a:r>
              <a:rPr lang="zh-CN" altLang="en-US" sz="2400" dirty="0"/>
              <a:t>：超市里</a:t>
            </a:r>
            <a:r>
              <a:rPr lang="zh-CN" altLang="zh-CN" sz="2400" dirty="0"/>
              <a:t>的商品补架和商品下架的描述就是商品（数据）的操作实现</a:t>
            </a:r>
            <a:r>
              <a:rPr lang="zh-CN" altLang="en-US" sz="2400" dirty="0"/>
              <a:t>。</a:t>
            </a:r>
            <a:endParaRPr lang="en-US" altLang="zh-CN" sz="2400" dirty="0"/>
          </a:p>
          <a:p>
            <a:pPr algn="just">
              <a:lnSpc>
                <a:spcPct val="200000"/>
              </a:lnSpc>
            </a:pPr>
            <a:r>
              <a:rPr lang="zh-CN" altLang="en-US" sz="2400" b="1" dirty="0"/>
              <a:t>重要说明</a:t>
            </a:r>
            <a:r>
              <a:rPr lang="zh-CN" altLang="en-US" sz="2400" dirty="0"/>
              <a:t>：</a:t>
            </a:r>
            <a:endParaRPr lang="en-US" altLang="zh-CN" sz="2400" dirty="0"/>
          </a:p>
          <a:p>
            <a:pPr algn="just">
              <a:lnSpc>
                <a:spcPct val="110000"/>
              </a:lnSpc>
              <a:spcBef>
                <a:spcPts val="0"/>
              </a:spcBef>
            </a:pPr>
            <a:r>
              <a:rPr lang="zh-CN" altLang="zh-CN" sz="2400" dirty="0"/>
              <a:t>本书将不涉及</a:t>
            </a:r>
            <a:r>
              <a:rPr lang="zh-CN" altLang="en-US" sz="2400" dirty="0"/>
              <a:t>具体</a:t>
            </a:r>
            <a:r>
              <a:rPr lang="zh-CN" altLang="zh-CN" sz="2400" dirty="0"/>
              <a:t>程序设计语言，所有的操作（运算）和算法（即问题求解步骤的有限集合）都用伪代码描写</a:t>
            </a:r>
            <a:r>
              <a:rPr lang="zh-CN" altLang="en-US" sz="2400" dirty="0"/>
              <a:t>，</a:t>
            </a:r>
            <a:r>
              <a:rPr lang="zh-CN" altLang="zh-CN" sz="2400" dirty="0"/>
              <a:t>以便读者阅读与理解</a:t>
            </a:r>
            <a:r>
              <a:rPr lang="zh-CN" altLang="en-US" sz="2400" dirty="0"/>
              <a:t>。</a:t>
            </a:r>
            <a:endParaRPr lang="zh-CN" altLang="zh-CN" sz="2400" dirty="0"/>
          </a:p>
          <a:p>
            <a:pPr algn="just">
              <a:lnSpc>
                <a:spcPct val="110000"/>
              </a:lnSpc>
              <a:spcBef>
                <a:spcPts val="0"/>
              </a:spcBef>
            </a:pPr>
            <a:endParaRPr lang="zh-CN" altLang="zh-CN" sz="2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1.4  </a:t>
            </a:r>
            <a:r>
              <a:rPr lang="zh-CN" altLang="en-US" sz="2800" dirty="0"/>
              <a:t>算法分析与优化</a:t>
            </a:r>
            <a:endParaRPr lang="zh-CN" altLang="en-US" dirty="0"/>
          </a:p>
        </p:txBody>
      </p:sp>
      <p:sp>
        <p:nvSpPr>
          <p:cNvPr id="3" name="副标题 2"/>
          <p:cNvSpPr>
            <a:spLocks noGrp="1"/>
          </p:cNvSpPr>
          <p:nvPr>
            <p:ph type="subTitle" idx="1"/>
          </p:nvPr>
        </p:nvSpPr>
        <p:spPr/>
        <p:txBody>
          <a:bodyPr/>
          <a:lstStyle/>
          <a:p>
            <a:r>
              <a:rPr lang="en-US" altLang="zh-CN" dirty="0"/>
              <a:t>1.4 </a:t>
            </a:r>
            <a:r>
              <a:rPr lang="zh-CN" altLang="en-US" dirty="0"/>
              <a:t>算法分析与优化</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6" y="1276350"/>
            <a:ext cx="4795494" cy="5098073"/>
          </a:xfrm>
        </p:spPr>
        <p:txBody>
          <a:bodyPr>
            <a:normAutofit/>
          </a:bodyPr>
          <a:lstStyle/>
          <a:p>
            <a:pPr algn="just">
              <a:lnSpc>
                <a:spcPct val="110000"/>
              </a:lnSpc>
            </a:pPr>
            <a:r>
              <a:rPr lang="zh-CN" altLang="en-US" sz="2400" dirty="0"/>
              <a:t>算法的基本概念：</a:t>
            </a:r>
            <a:endParaRPr lang="en-US" altLang="zh-CN" sz="2400" dirty="0"/>
          </a:p>
          <a:p>
            <a:pPr marL="342900" indent="-342900" algn="just" eaLnBrk="0" fontAlgn="base" hangingPunct="0">
              <a:lnSpc>
                <a:spcPct val="100000"/>
              </a:lnSpc>
              <a:spcAft>
                <a:spcPct val="0"/>
              </a:spcAft>
              <a:buFont typeface="Arial" panose="020B0604020202020204" pitchFamily="34" charset="0"/>
              <a:buChar char="•"/>
            </a:pPr>
            <a:r>
              <a:rPr lang="zh-CN" altLang="zh-CN" sz="2400" b="1" dirty="0"/>
              <a:t>正确性</a:t>
            </a:r>
            <a:r>
              <a:rPr lang="zh-CN" altLang="zh-CN" sz="2400" dirty="0">
                <a:latin typeface="微软雅黑" panose="020B0503020204020204" pitchFamily="34" charset="-122"/>
                <a:ea typeface="微软雅黑" panose="020B0503020204020204" pitchFamily="34" charset="-122"/>
              </a:rPr>
              <a:t>：能够按照预定功能产生正确的输出</a:t>
            </a:r>
            <a:endParaRPr lang="zh-CN" altLang="zh-CN" sz="2400" dirty="0">
              <a:latin typeface="微软雅黑" panose="020B0503020204020204" pitchFamily="34" charset="-122"/>
              <a:ea typeface="微软雅黑" panose="020B0503020204020204" pitchFamily="34" charset="-122"/>
            </a:endParaRPr>
          </a:p>
          <a:p>
            <a:pPr marL="342900" indent="-342900" algn="just" eaLnBrk="0" fontAlgn="base" hangingPunct="0">
              <a:lnSpc>
                <a:spcPct val="100000"/>
              </a:lnSpc>
              <a:spcAft>
                <a:spcPct val="0"/>
              </a:spcAft>
              <a:buFont typeface="Arial" panose="020B0604020202020204" pitchFamily="34" charset="0"/>
              <a:buChar char="•"/>
            </a:pPr>
            <a:r>
              <a:rPr lang="zh-CN" altLang="zh-CN" sz="2400" b="1" dirty="0"/>
              <a:t>易读性</a:t>
            </a:r>
            <a:r>
              <a:rPr lang="zh-CN" altLang="zh-CN" sz="2400" dirty="0">
                <a:latin typeface="微软雅黑" panose="020B0503020204020204" pitchFamily="34" charset="-122"/>
                <a:ea typeface="微软雅黑" panose="020B0503020204020204" pitchFamily="34" charset="-122"/>
              </a:rPr>
              <a:t>：逻辑清楚、结构清晰，算法易于阅读、理解、维护</a:t>
            </a:r>
            <a:endParaRPr lang="zh-CN" altLang="zh-CN" sz="2400" dirty="0">
              <a:latin typeface="微软雅黑" panose="020B0503020204020204" pitchFamily="34" charset="-122"/>
              <a:ea typeface="微软雅黑" panose="020B0503020204020204" pitchFamily="34" charset="-122"/>
            </a:endParaRPr>
          </a:p>
          <a:p>
            <a:pPr marL="342900" indent="-342900" algn="just" eaLnBrk="0" fontAlgn="base" hangingPunct="0">
              <a:lnSpc>
                <a:spcPct val="100000"/>
              </a:lnSpc>
              <a:spcAft>
                <a:spcPct val="0"/>
              </a:spcAft>
              <a:buFont typeface="Arial" panose="020B0604020202020204" pitchFamily="34" charset="0"/>
              <a:buChar char="•"/>
            </a:pPr>
            <a:r>
              <a:rPr lang="zh-CN" altLang="zh-CN" sz="2400" b="1" dirty="0"/>
              <a:t>鲁棒性</a:t>
            </a:r>
            <a:r>
              <a:rPr lang="zh-CN" altLang="zh-CN" sz="2400" dirty="0">
                <a:latin typeface="微软雅黑" panose="020B0503020204020204" pitchFamily="34" charset="-122"/>
                <a:ea typeface="微软雅黑" panose="020B0503020204020204" pitchFamily="34" charset="-122"/>
              </a:rPr>
              <a:t>：对于边界条件输入、不频繁出现的输入，能够产生正确的输出；对于非法输入，算法能够输出相应提示，不会发生崩溃</a:t>
            </a:r>
            <a:endParaRPr lang="zh-CN" altLang="zh-CN" sz="2400" dirty="0">
              <a:latin typeface="微软雅黑" panose="020B0503020204020204" pitchFamily="34" charset="-122"/>
              <a:ea typeface="微软雅黑" panose="020B0503020204020204" pitchFamily="34" charset="-122"/>
            </a:endParaRPr>
          </a:p>
          <a:p>
            <a:pPr marL="342900" indent="-342900" algn="just" eaLnBrk="0" fontAlgn="base" hangingPunct="0">
              <a:lnSpc>
                <a:spcPct val="100000"/>
              </a:lnSpc>
              <a:spcAft>
                <a:spcPct val="0"/>
              </a:spcAft>
              <a:buFont typeface="Arial" panose="020B0604020202020204" pitchFamily="34" charset="0"/>
              <a:buChar char="•"/>
            </a:pPr>
            <a:r>
              <a:rPr lang="zh-CN" altLang="zh-CN" sz="2400" b="1" dirty="0"/>
              <a:t>高效率</a:t>
            </a:r>
            <a:r>
              <a:rPr lang="zh-CN" altLang="zh-CN" sz="2400" dirty="0">
                <a:latin typeface="微软雅黑" panose="020B0503020204020204" pitchFamily="34" charset="-122"/>
                <a:ea typeface="微软雅黑" panose="020B0503020204020204" pitchFamily="34" charset="-122"/>
              </a:rPr>
              <a:t>：在时间和空间上高效，需要较少的运行时间和存储空间</a:t>
            </a:r>
            <a:endParaRPr lang="zh-CN" altLang="zh-CN" sz="2400" dirty="0">
              <a:latin typeface="微软雅黑" panose="020B0503020204020204" pitchFamily="34" charset="-122"/>
              <a:ea typeface="微软雅黑" panose="020B0503020204020204" pitchFamily="34" charset="-122"/>
            </a:endParaRPr>
          </a:p>
          <a:p>
            <a:pPr algn="just">
              <a:lnSpc>
                <a:spcPct val="110000"/>
              </a:lnSpc>
            </a:pPr>
            <a:endParaRPr lang="en-US" altLang="zh-CN" sz="2400" dirty="0"/>
          </a:p>
        </p:txBody>
      </p:sp>
      <p:sp>
        <p:nvSpPr>
          <p:cNvPr id="7" name="任意多边形: 形状 6"/>
          <p:cNvSpPr/>
          <p:nvPr/>
        </p:nvSpPr>
        <p:spPr>
          <a:xfrm>
            <a:off x="5473960" y="1322070"/>
            <a:ext cx="6062720" cy="457581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算法0-0：求两个非负整数的最大公约数GCD(x, y)</a:t>
            </a:r>
            <a:endParaRPr lang="zh-CN"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输入：x, y ∈非负整数集</a:t>
            </a:r>
            <a:endParaRPr lang="zh-CN"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输出：x, y 的最大公约数</a:t>
            </a:r>
            <a:endParaRPr lang="zh-CN"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if</a:t>
            </a:r>
            <a:r>
              <a:rPr lang="zh-CN" altLang="zh-CN" dirty="0">
                <a:latin typeface="微软雅黑" panose="020B0503020204020204" pitchFamily="34" charset="-122"/>
                <a:ea typeface="微软雅黑" panose="020B0503020204020204" pitchFamily="34" charset="-122"/>
              </a:rPr>
              <a:t> x &lt; y </a:t>
            </a:r>
            <a:r>
              <a:rPr lang="zh-CN" altLang="zh-CN" b="1" dirty="0">
                <a:latin typeface="微软雅黑" panose="020B0503020204020204" pitchFamily="34" charset="-122"/>
                <a:ea typeface="微软雅黑" panose="020B0503020204020204" pitchFamily="34" charset="-122"/>
              </a:rPr>
              <a:t>then</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判断x与y的大小</a:t>
            </a:r>
            <a:endParaRPr lang="zh-CN"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x </a:t>
            </a:r>
            <a:r>
              <a:rPr lang="en-US" altLang="zh-CN" dirty="0">
                <a:latin typeface="Arial" panose="020B0604020202020204" pitchFamily="34" charset="0"/>
                <a:cs typeface="Arial" panose="020B0604020202020204" pitchFamily="34" charset="0"/>
              </a:rPr>
              <a:t>↔</a:t>
            </a:r>
            <a:r>
              <a:rPr lang="zh-CN" altLang="zh-CN" dirty="0">
                <a:latin typeface="微软雅黑" panose="020B0503020204020204" pitchFamily="34" charset="-122"/>
                <a:ea typeface="微软雅黑" panose="020B0503020204020204" pitchFamily="34" charset="-122"/>
              </a:rPr>
              <a:t> y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如x &lt; y，则交换x与y</a:t>
            </a:r>
            <a:endParaRPr lang="zh-CN"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end</a:t>
            </a:r>
            <a:endParaRPr lang="zh-CN" altLang="zh-CN" b="1"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while</a:t>
            </a:r>
            <a:r>
              <a:rPr lang="zh-CN" altLang="zh-CN" dirty="0">
                <a:latin typeface="微软雅黑" panose="020B0503020204020204" pitchFamily="34" charset="-122"/>
                <a:ea typeface="微软雅黑" panose="020B0503020204020204" pitchFamily="34" charset="-122"/>
              </a:rPr>
              <a:t> x </a:t>
            </a:r>
            <a:r>
              <a:rPr lang="zh-CN" altLang="zh-CN" b="1" dirty="0">
                <a:latin typeface="微软雅黑" panose="020B0503020204020204" pitchFamily="34" charset="-122"/>
                <a:ea typeface="微软雅黑" panose="020B0503020204020204" pitchFamily="34" charset="-122"/>
              </a:rPr>
              <a:t>mod</a:t>
            </a:r>
            <a:r>
              <a:rPr lang="zh-CN" altLang="zh-CN" dirty="0">
                <a:latin typeface="微软雅黑" panose="020B0503020204020204" pitchFamily="34" charset="-122"/>
                <a:ea typeface="微软雅黑" panose="020B0503020204020204" pitchFamily="34" charset="-122"/>
              </a:rPr>
              <a:t> y ≠ 0 </a:t>
            </a:r>
            <a:r>
              <a:rPr lang="zh-CN" altLang="zh-CN" b="1" dirty="0">
                <a:latin typeface="微软雅黑" panose="020B0503020204020204" pitchFamily="34" charset="-122"/>
                <a:ea typeface="微软雅黑" panose="020B0503020204020204" pitchFamily="34" charset="-122"/>
              </a:rPr>
              <a:t>do</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x不能整除y执行循环</a:t>
            </a:r>
            <a:endParaRPr lang="zh-CN"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r ← x </a:t>
            </a:r>
            <a:r>
              <a:rPr lang="zh-CN" altLang="zh-CN" b="1" dirty="0">
                <a:latin typeface="微软雅黑" panose="020B0503020204020204" pitchFamily="34" charset="-122"/>
                <a:ea typeface="微软雅黑" panose="020B0503020204020204" pitchFamily="34" charset="-122"/>
              </a:rPr>
              <a:t>mod</a:t>
            </a:r>
            <a:r>
              <a:rPr lang="zh-CN" altLang="zh-CN" dirty="0">
                <a:latin typeface="微软雅黑" panose="020B0503020204020204" pitchFamily="34" charset="-122"/>
                <a:ea typeface="微软雅黑" panose="020B0503020204020204" pitchFamily="34" charset="-122"/>
              </a:rPr>
              <a:t> y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计算x除以y的余数r</a:t>
            </a:r>
            <a:endParaRPr lang="zh-CN"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x ← y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用y重新赋值x值</a:t>
            </a:r>
            <a:endParaRPr lang="zh-CN"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y ← r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用r重新赋值y值</a:t>
            </a:r>
            <a:endParaRPr lang="zh-CN"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end</a:t>
            </a:r>
            <a:endParaRPr lang="zh-CN" altLang="zh-CN" b="1"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return</a:t>
            </a:r>
            <a:r>
              <a:rPr lang="zh-CN" altLang="zh-CN" dirty="0">
                <a:latin typeface="微软雅黑" panose="020B0503020204020204" pitchFamily="34" charset="-122"/>
                <a:ea typeface="微软雅黑" panose="020B0503020204020204" pitchFamily="34" charset="-122"/>
              </a:rPr>
              <a:t> y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x整除y，y即为最大公约数</a:t>
            </a:r>
            <a:endParaRPr lang="zh-CN"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时间复杂性的度量</a:t>
            </a:r>
            <a:endParaRPr lang="zh-CN" altLang="en-US" dirty="0"/>
          </a:p>
        </p:txBody>
      </p:sp>
      <p:sp>
        <p:nvSpPr>
          <p:cNvPr id="3" name="副标题 2"/>
          <p:cNvSpPr>
            <a:spLocks noGrp="1"/>
          </p:cNvSpPr>
          <p:nvPr>
            <p:ph type="subTitle" idx="1"/>
          </p:nvPr>
        </p:nvSpPr>
        <p:spPr/>
        <p:txBody>
          <a:bodyPr/>
          <a:lstStyle/>
          <a:p>
            <a:r>
              <a:rPr lang="en-US" altLang="zh-CN" dirty="0"/>
              <a:t>1.4 </a:t>
            </a:r>
            <a:r>
              <a:rPr lang="zh-CN" altLang="en-US" dirty="0"/>
              <a:t>算法分析与优化</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98073"/>
          </a:xfrm>
        </p:spPr>
        <p:txBody>
          <a:bodyPr>
            <a:normAutofit/>
          </a:bodyPr>
          <a:lstStyle/>
          <a:p>
            <a:pPr>
              <a:lnSpc>
                <a:spcPct val="110000"/>
              </a:lnSpc>
            </a:pPr>
            <a:r>
              <a:rPr lang="zh-CN" altLang="zh-CN" sz="2400" dirty="0"/>
              <a:t>通常情况下，一段程序代码执行的时间性能一般与以下几种因素相关：</a:t>
            </a:r>
            <a:endParaRPr lang="en-US" altLang="zh-CN" sz="2400" dirty="0"/>
          </a:p>
        </p:txBody>
      </p:sp>
      <p:sp>
        <p:nvSpPr>
          <p:cNvPr id="8" name="内容占位符 4"/>
          <p:cNvSpPr txBox="1"/>
          <p:nvPr/>
        </p:nvSpPr>
        <p:spPr>
          <a:xfrm>
            <a:off x="587620" y="1971132"/>
            <a:ext cx="7855730" cy="448017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342900" indent="-342900" algn="just">
              <a:lnSpc>
                <a:spcPct val="110000"/>
              </a:lnSpc>
              <a:buFont typeface="Arial" panose="020B0604020202020204" pitchFamily="34" charset="0"/>
              <a:buChar char="•"/>
            </a:pPr>
            <a:r>
              <a:rPr lang="zh-CN" altLang="zh-CN" sz="2400" b="1" dirty="0"/>
              <a:t>计算机的硬件性能</a:t>
            </a:r>
            <a:r>
              <a:rPr lang="zh-CN" altLang="zh-CN" sz="2400" dirty="0"/>
              <a:t>，如CPU、GPU的核心数和频率</a:t>
            </a:r>
            <a:r>
              <a:rPr lang="zh-CN" altLang="en-US" sz="2400" dirty="0"/>
              <a:t>决定了机器的性能</a:t>
            </a:r>
            <a:endParaRPr lang="en-US" altLang="zh-CN" sz="2400" dirty="0"/>
          </a:p>
          <a:p>
            <a:pPr marL="342900" indent="-342900" algn="just">
              <a:lnSpc>
                <a:spcPct val="110000"/>
              </a:lnSpc>
              <a:spcBef>
                <a:spcPts val="2400"/>
              </a:spcBef>
              <a:buFont typeface="Arial" panose="020B0604020202020204" pitchFamily="34" charset="0"/>
              <a:buChar char="•"/>
            </a:pPr>
            <a:r>
              <a:rPr lang="zh-CN" altLang="zh-CN" sz="2400" b="1" dirty="0"/>
              <a:t>编程语言和生成代码的质量</a:t>
            </a:r>
            <a:r>
              <a:rPr lang="zh-CN" altLang="zh-CN" sz="2400" dirty="0"/>
              <a:t>，如Python、C++等不同语言</a:t>
            </a:r>
            <a:r>
              <a:rPr lang="zh-CN" altLang="en-US" sz="2400" dirty="0"/>
              <a:t>及</a:t>
            </a:r>
            <a:r>
              <a:rPr lang="zh-CN" altLang="zh-CN" sz="2400" dirty="0"/>
              <a:t>编译器，</a:t>
            </a:r>
            <a:r>
              <a:rPr lang="zh-CN" altLang="en-US" sz="2400" dirty="0"/>
              <a:t>所</a:t>
            </a:r>
            <a:r>
              <a:rPr lang="zh-CN" altLang="zh-CN" sz="2400" dirty="0"/>
              <a:t>生成</a:t>
            </a:r>
            <a:r>
              <a:rPr lang="zh-CN" altLang="en-US" sz="2400" dirty="0"/>
              <a:t>的</a:t>
            </a:r>
            <a:r>
              <a:rPr lang="zh-CN" altLang="zh-CN" sz="2400" dirty="0"/>
              <a:t>可执行代码效率</a:t>
            </a:r>
            <a:r>
              <a:rPr lang="zh-CN" altLang="en-US" sz="2400" dirty="0"/>
              <a:t>不同</a:t>
            </a:r>
            <a:endParaRPr lang="en-US" altLang="zh-CN" sz="2400" dirty="0"/>
          </a:p>
          <a:p>
            <a:pPr marL="342900" indent="-342900" algn="just" fontAlgn="base">
              <a:lnSpc>
                <a:spcPct val="110000"/>
              </a:lnSpc>
              <a:spcBef>
                <a:spcPts val="2400"/>
              </a:spcBef>
              <a:spcAft>
                <a:spcPct val="0"/>
              </a:spcAft>
              <a:buFont typeface="Arial" panose="020B0604020202020204" pitchFamily="34" charset="0"/>
              <a:buChar char="•"/>
            </a:pPr>
            <a:r>
              <a:rPr lang="zh-CN" altLang="zh-CN" sz="2400" b="1" dirty="0"/>
              <a:t>问题和数据的规模</a:t>
            </a:r>
            <a:r>
              <a:rPr lang="zh-CN" altLang="zh-CN" sz="2400" dirty="0"/>
              <a:t>，如</a:t>
            </a:r>
            <a:r>
              <a:rPr lang="zh-CN" altLang="en-US" sz="2400" dirty="0"/>
              <a:t>在</a:t>
            </a:r>
            <a:r>
              <a:rPr lang="en-US" altLang="zh-CN" sz="2400" dirty="0"/>
              <a:t>10</a:t>
            </a:r>
            <a:r>
              <a:rPr lang="zh-CN" altLang="en-US" sz="2400" dirty="0"/>
              <a:t>本书和</a:t>
            </a:r>
            <a:r>
              <a:rPr lang="en-US" altLang="zh-CN" sz="2400" dirty="0"/>
              <a:t>100</a:t>
            </a:r>
            <a:r>
              <a:rPr lang="zh-CN" altLang="en-US" sz="2400" dirty="0"/>
              <a:t>本书中寻找所需要的书籍，处理的方式和效率是不一样的</a:t>
            </a:r>
            <a:endParaRPr lang="en-US" altLang="zh-CN" sz="2400" dirty="0"/>
          </a:p>
          <a:p>
            <a:pPr marL="342900" indent="-342900" algn="just" fontAlgn="base">
              <a:lnSpc>
                <a:spcPct val="110000"/>
              </a:lnSpc>
              <a:spcBef>
                <a:spcPts val="2400"/>
              </a:spcBef>
              <a:spcAft>
                <a:spcPct val="0"/>
              </a:spcAft>
              <a:buFont typeface="Arial" panose="020B0604020202020204" pitchFamily="34" charset="0"/>
              <a:buChar char="•"/>
            </a:pPr>
            <a:r>
              <a:rPr lang="zh-CN" altLang="zh-CN" sz="2400" b="1" dirty="0"/>
              <a:t>算法设计效率</a:t>
            </a:r>
            <a:r>
              <a:rPr lang="zh-CN" altLang="zh-CN" sz="2400" dirty="0"/>
              <a:t>，如针对相同规模大小为N的输入，算法需要消耗线性的时间还是二次幂的时间</a:t>
            </a:r>
            <a:endParaRPr lang="zh-CN" altLang="zh-CN" sz="2400" dirty="0"/>
          </a:p>
          <a:p>
            <a:pPr algn="just">
              <a:lnSpc>
                <a:spcPct val="110000"/>
              </a:lnSpc>
            </a:pPr>
            <a:endParaRPr lang="en-US" altLang="zh-CN" sz="2400" dirty="0"/>
          </a:p>
        </p:txBody>
      </p:sp>
      <p:grpSp>
        <p:nvGrpSpPr>
          <p:cNvPr id="12" name="组合 11"/>
          <p:cNvGrpSpPr/>
          <p:nvPr/>
        </p:nvGrpSpPr>
        <p:grpSpPr>
          <a:xfrm>
            <a:off x="8869951" y="1815221"/>
            <a:ext cx="2504606" cy="886362"/>
            <a:chOff x="8532283" y="1813876"/>
            <a:chExt cx="2740500" cy="964589"/>
          </a:xfrm>
        </p:grpSpPr>
        <p:pic>
          <p:nvPicPr>
            <p:cNvPr id="9" name="图片 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282326" y="1813877"/>
              <a:ext cx="990457" cy="96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p:cNvPicPr>
              <a:picLocks noChangeAspect="1"/>
            </p:cNvPicPr>
            <p:nvPr/>
          </p:nvPicPr>
          <p:blipFill rotWithShape="1">
            <a:blip r:embed="rId2"/>
            <a:srcRect r="50080" b="51269"/>
            <a:stretch>
              <a:fillRect/>
            </a:stretch>
          </p:blipFill>
          <p:spPr>
            <a:xfrm>
              <a:off x="8532283" y="1813876"/>
              <a:ext cx="990460" cy="964588"/>
            </a:xfrm>
            <a:prstGeom prst="rect">
              <a:avLst/>
            </a:prstGeom>
          </p:spPr>
        </p:pic>
        <p:sp>
          <p:nvSpPr>
            <p:cNvPr id="11" name="矩形 10"/>
            <p:cNvSpPr/>
            <p:nvPr/>
          </p:nvSpPr>
          <p:spPr>
            <a:xfrm>
              <a:off x="9676863" y="2083775"/>
              <a:ext cx="529419" cy="443361"/>
            </a:xfrm>
            <a:prstGeom prst="rect">
              <a:avLst/>
            </a:prstGeom>
          </p:spPr>
          <p:txBody>
            <a:bodyPr wrap="square">
              <a:spAutoFit/>
            </a:bodyPr>
            <a:lstStyle/>
            <a:p>
              <a:r>
                <a:rPr lang="en-US" altLang="zh-CN" sz="2000" dirty="0">
                  <a:latin typeface="微软雅黑" panose="020B0503020204020204" pitchFamily="34" charset="-122"/>
                  <a:ea typeface="微软雅黑" panose="020B0503020204020204" pitchFamily="34" charset="-122"/>
                </a:rPr>
                <a:t>vs</a:t>
              </a:r>
              <a:endParaRPr lang="zh-CN" altLang="en-US" sz="2000" dirty="0">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8605995" y="2727673"/>
            <a:ext cx="3304349" cy="1489596"/>
            <a:chOff x="7316134" y="4060577"/>
            <a:chExt cx="3304349" cy="1489596"/>
          </a:xfrm>
        </p:grpSpPr>
        <p:pic>
          <p:nvPicPr>
            <p:cNvPr id="13" name="Picture 2" descr="code blocks logo 的图像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6134" y="4117027"/>
              <a:ext cx="1433146" cy="1433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descr="http://www.oschina.net/uploads/img/200903/12123801_e5X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24106" y="4060577"/>
              <a:ext cx="1696377" cy="1454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p:cNvSpPr/>
            <p:nvPr/>
          </p:nvSpPr>
          <p:spPr>
            <a:xfrm>
              <a:off x="8672073" y="4598377"/>
              <a:ext cx="437940" cy="400110"/>
            </a:xfrm>
            <a:prstGeom prst="rect">
              <a:avLst/>
            </a:prstGeom>
          </p:spPr>
          <p:txBody>
            <a:bodyPr wrap="none">
              <a:spAutoFit/>
            </a:bodyPr>
            <a:lstStyle/>
            <a:p>
              <a:pPr>
                <a:defRPr/>
              </a:pPr>
              <a:r>
                <a:rPr lang="en-US" altLang="zh-CN" sz="2000" dirty="0">
                  <a:latin typeface="微软雅黑" panose="020B0503020204020204" pitchFamily="34" charset="-122"/>
                  <a:ea typeface="微软雅黑" panose="020B0503020204020204" pitchFamily="34" charset="-122"/>
                </a:rPr>
                <a:t>vs</a:t>
              </a:r>
              <a:endParaRPr lang="zh-CN" altLang="en-US" sz="2000" dirty="0">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a:off x="8832167" y="4229958"/>
            <a:ext cx="2521633" cy="887132"/>
            <a:chOff x="8832167" y="4229958"/>
            <a:chExt cx="2521633" cy="887132"/>
          </a:xfrm>
        </p:grpSpPr>
        <p:pic>
          <p:nvPicPr>
            <p:cNvPr id="17" name="图片 16"/>
            <p:cNvPicPr>
              <a:picLocks noChangeAspect="1"/>
            </p:cNvPicPr>
            <p:nvPr/>
          </p:nvPicPr>
          <p:blipFill rotWithShape="1">
            <a:blip r:embed="rId5"/>
            <a:srcRect t="5128" b="53154"/>
            <a:stretch>
              <a:fillRect/>
            </a:stretch>
          </p:blipFill>
          <p:spPr>
            <a:xfrm>
              <a:off x="8832167" y="4401237"/>
              <a:ext cx="1090158" cy="600327"/>
            </a:xfrm>
            <a:prstGeom prst="rect">
              <a:avLst/>
            </a:prstGeom>
          </p:spPr>
        </p:pic>
        <p:sp>
          <p:nvSpPr>
            <p:cNvPr id="19" name="矩形 18"/>
            <p:cNvSpPr/>
            <p:nvPr/>
          </p:nvSpPr>
          <p:spPr>
            <a:xfrm>
              <a:off x="9964864" y="4464160"/>
              <a:ext cx="437940" cy="400110"/>
            </a:xfrm>
            <a:prstGeom prst="rect">
              <a:avLst/>
            </a:prstGeom>
          </p:spPr>
          <p:txBody>
            <a:bodyPr wrap="none">
              <a:spAutoFit/>
            </a:bodyPr>
            <a:lstStyle/>
            <a:p>
              <a:pPr>
                <a:defRPr/>
              </a:pPr>
              <a:r>
                <a:rPr lang="en-US" altLang="zh-CN" sz="2000" dirty="0">
                  <a:latin typeface="微软雅黑" panose="020B0503020204020204" pitchFamily="34" charset="-122"/>
                  <a:ea typeface="微软雅黑" panose="020B0503020204020204" pitchFamily="34" charset="-122"/>
                </a:rPr>
                <a:t>vs</a:t>
              </a:r>
              <a:endParaRPr lang="zh-CN" altLang="en-US" sz="2000" dirty="0">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rotWithShape="1">
            <a:blip r:embed="rId6"/>
            <a:srcRect l="18761" t="6615" r="38403" b="29385"/>
            <a:stretch>
              <a:fillRect/>
            </a:stretch>
          </p:blipFill>
          <p:spPr>
            <a:xfrm>
              <a:off x="10445343" y="4229958"/>
              <a:ext cx="908457" cy="887132"/>
            </a:xfrm>
            <a:prstGeom prst="rect">
              <a:avLst/>
            </a:prstGeom>
          </p:spPr>
        </p:pic>
      </p:grpSp>
      <p:grpSp>
        <p:nvGrpSpPr>
          <p:cNvPr id="32" name="组合 31"/>
          <p:cNvGrpSpPr/>
          <p:nvPr/>
        </p:nvGrpSpPr>
        <p:grpSpPr>
          <a:xfrm>
            <a:off x="8782431" y="5362289"/>
            <a:ext cx="2513420" cy="930763"/>
            <a:chOff x="8750678" y="5477310"/>
            <a:chExt cx="2513420" cy="930763"/>
          </a:xfrm>
        </p:grpSpPr>
        <p:grpSp>
          <p:nvGrpSpPr>
            <p:cNvPr id="23" name="组合 22"/>
            <p:cNvGrpSpPr/>
            <p:nvPr/>
          </p:nvGrpSpPr>
          <p:grpSpPr bwMode="auto">
            <a:xfrm>
              <a:off x="8750678" y="5477310"/>
              <a:ext cx="1165347" cy="930763"/>
              <a:chOff x="4049592" y="3051069"/>
              <a:chExt cx="4249736" cy="3430604"/>
            </a:xfrm>
          </p:grpSpPr>
          <p:pic>
            <p:nvPicPr>
              <p:cNvPr id="24" name="Picture 85" descr="http://t0.gstatic.com/images?q=tbn:ANd9GcQPmGe8HLmHLS1dEKdu0dgN8w8U0KBaWWe1s-P3eBbiHKB633nuJw">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3094505">
                <a:off x="4464232" y="3149890"/>
                <a:ext cx="1890855" cy="2720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89" descr="http://www.yooyoo360.com/photo/2009-1-3/20090113194718327.jpg">
                <a:hlinkClick r:id="rId9"/>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2174752">
                <a:off x="4855753" y="3051069"/>
                <a:ext cx="1911462" cy="2705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87" descr="http://t3.gstatic.com/images?q=tbn:ANd9GcTmTCW-_kxfUk23PMWgmMYl0mtTHiVJ4egcLaq1YP6ul53v5VEz">
                <a:hlinkClick r:id="rId11"/>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1253257">
                <a:off x="5330002" y="3112795"/>
                <a:ext cx="1905110" cy="2705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81" descr="http://www.yooyoo360.com/photo/2009-1-3/20090113193703544.jpg">
                <a:hlinkClick r:id="rId13"/>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547928">
                <a:off x="5692930" y="3192203"/>
                <a:ext cx="2018387" cy="2679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79" descr="http://img.blog.163.com/photo/bU_cYxwQe2TEHyb1Px44AQ==/2010294283668774390.jpg">
                <a:hlinkClick r:id="rId15"/>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rot="425198">
                <a:off x="6083291" y="3470042"/>
                <a:ext cx="1916225" cy="2703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83" descr="http://t0.gstatic.com/images?q=tbn:ANd9GcQ5KRGj2QLZClDi3ydlcTbQ4gYDCfChS1nz_mXe75pcelXCq0U3">
                <a:hlinkClick r:id="rId17"/>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rot="1364132">
                <a:off x="6394216" y="3776501"/>
                <a:ext cx="1905112" cy="2705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矩形 29"/>
            <p:cNvSpPr/>
            <p:nvPr/>
          </p:nvSpPr>
          <p:spPr>
            <a:xfrm>
              <a:off x="9967800" y="5706808"/>
              <a:ext cx="437940" cy="400110"/>
            </a:xfrm>
            <a:prstGeom prst="rect">
              <a:avLst/>
            </a:prstGeom>
          </p:spPr>
          <p:txBody>
            <a:bodyPr wrap="none">
              <a:spAutoFit/>
            </a:bodyPr>
            <a:lstStyle/>
            <a:p>
              <a:pPr>
                <a:defRPr/>
              </a:pPr>
              <a:r>
                <a:rPr lang="en-US" altLang="zh-CN" sz="2000" dirty="0">
                  <a:latin typeface="微软雅黑" panose="020B0503020204020204" pitchFamily="34" charset="-122"/>
                  <a:ea typeface="微软雅黑" panose="020B0503020204020204" pitchFamily="34" charset="-122"/>
                </a:rPr>
                <a:t>vs</a:t>
              </a:r>
              <a:endParaRPr lang="zh-CN" altLang="en-US" sz="2000" dirty="0">
                <a:latin typeface="微软雅黑" panose="020B0503020204020204" pitchFamily="34" charset="-122"/>
                <a:ea typeface="微软雅黑" panose="020B0503020204020204" pitchFamily="34" charset="-122"/>
              </a:endParaRPr>
            </a:p>
          </p:txBody>
        </p:sp>
        <p:pic>
          <p:nvPicPr>
            <p:cNvPr id="31" name="图片 30"/>
            <p:cNvPicPr>
              <a:picLocks noChangeAspect="1"/>
            </p:cNvPicPr>
            <p:nvPr/>
          </p:nvPicPr>
          <p:blipFill>
            <a:blip r:embed="rId19"/>
            <a:stretch>
              <a:fillRect/>
            </a:stretch>
          </p:blipFill>
          <p:spPr>
            <a:xfrm rot="1390268">
              <a:off x="10433969" y="5515871"/>
              <a:ext cx="830129" cy="830129"/>
            </a:xfrm>
            <a:prstGeom prst="rect">
              <a:avLst/>
            </a:prstGeom>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时间复杂性的度量</a:t>
            </a:r>
            <a:endParaRPr lang="zh-CN" altLang="en-US" dirty="0"/>
          </a:p>
        </p:txBody>
      </p:sp>
      <p:sp>
        <p:nvSpPr>
          <p:cNvPr id="3" name="副标题 2"/>
          <p:cNvSpPr>
            <a:spLocks noGrp="1"/>
          </p:cNvSpPr>
          <p:nvPr>
            <p:ph type="subTitle" idx="1"/>
          </p:nvPr>
        </p:nvSpPr>
        <p:spPr/>
        <p:txBody>
          <a:bodyPr/>
          <a:lstStyle/>
          <a:p>
            <a:r>
              <a:rPr lang="en-US" altLang="zh-CN" dirty="0"/>
              <a:t>1.4 </a:t>
            </a:r>
            <a:r>
              <a:rPr lang="zh-CN" altLang="en-US" dirty="0"/>
              <a:t>算法分析与优化</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98073"/>
          </a:xfrm>
        </p:spPr>
        <p:txBody>
          <a:bodyPr>
            <a:normAutofit/>
          </a:bodyPr>
          <a:lstStyle/>
          <a:p>
            <a:pPr>
              <a:lnSpc>
                <a:spcPct val="110000"/>
              </a:lnSpc>
            </a:pPr>
            <a:r>
              <a:rPr lang="zh-CN" altLang="en-US" sz="2400" dirty="0"/>
              <a:t>四种常见的渐近时间复杂度表示方法：</a:t>
            </a: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gn="just">
              <a:lnSpc>
                <a:spcPct val="110000"/>
              </a:lnSpc>
            </a:pPr>
            <a:r>
              <a:rPr lang="zh-CN" altLang="en-US" sz="2400" dirty="0"/>
              <a:t>大</a:t>
            </a:r>
            <a:r>
              <a:rPr lang="en-US" altLang="zh-CN" sz="2400" dirty="0"/>
              <a:t>O</a:t>
            </a:r>
            <a:r>
              <a:rPr lang="zh-CN" altLang="en-US" sz="2400" dirty="0"/>
              <a:t>表示法表示</a:t>
            </a:r>
            <a:r>
              <a:rPr lang="en-US" altLang="zh-CN" sz="2400" dirty="0"/>
              <a:t>T(n)</a:t>
            </a:r>
            <a:r>
              <a:rPr lang="zh-CN" altLang="en-US" sz="2400" dirty="0"/>
              <a:t>的数量级小于等于</a:t>
            </a:r>
            <a:r>
              <a:rPr lang="en-US" altLang="zh-CN" sz="2400" dirty="0"/>
              <a:t>f(n)</a:t>
            </a:r>
            <a:r>
              <a:rPr lang="zh-CN" altLang="en-US" sz="2400" dirty="0"/>
              <a:t>的数量级。而与大</a:t>
            </a:r>
            <a:r>
              <a:rPr lang="en-US" altLang="zh-CN" sz="2400" dirty="0"/>
              <a:t>O</a:t>
            </a:r>
            <a:r>
              <a:rPr lang="zh-CN" altLang="en-US" sz="2400" dirty="0"/>
              <a:t>表示法的“</a:t>
            </a:r>
            <a:r>
              <a:rPr lang="zh-CN" altLang="en-US" sz="2400" b="1" dirty="0">
                <a:solidFill>
                  <a:srgbClr val="C00000"/>
                </a:solidFill>
              </a:rPr>
              <a:t>小于等于</a:t>
            </a:r>
            <a:r>
              <a:rPr lang="zh-CN" altLang="en-US" sz="2400" dirty="0"/>
              <a:t>”不同，小</a:t>
            </a:r>
            <a:r>
              <a:rPr lang="en-US" altLang="zh-CN" sz="2400" dirty="0"/>
              <a:t>o</a:t>
            </a:r>
            <a:r>
              <a:rPr lang="zh-CN" altLang="en-US" sz="2400" dirty="0"/>
              <a:t>表示法代表“</a:t>
            </a:r>
            <a:r>
              <a:rPr lang="zh-CN" altLang="en-US" sz="2400" b="1" dirty="0">
                <a:solidFill>
                  <a:srgbClr val="C00000"/>
                </a:solidFill>
              </a:rPr>
              <a:t>严格小于</a:t>
            </a:r>
            <a:r>
              <a:rPr lang="zh-CN" altLang="en-US" sz="2400" dirty="0"/>
              <a:t>”，即</a:t>
            </a:r>
            <a:r>
              <a:rPr lang="en-US" altLang="zh-CN" sz="2400" dirty="0"/>
              <a:t>T(n)</a:t>
            </a:r>
            <a:r>
              <a:rPr lang="zh-CN" altLang="en-US" sz="2400" dirty="0"/>
              <a:t>的数量级小于</a:t>
            </a:r>
            <a:r>
              <a:rPr lang="en-US" altLang="zh-CN" sz="2400" dirty="0"/>
              <a:t>f(n)</a:t>
            </a:r>
            <a:r>
              <a:rPr lang="zh-CN" altLang="en-US" sz="2400" dirty="0"/>
              <a:t>的数量级。</a:t>
            </a:r>
            <a:endParaRPr lang="en-US" altLang="zh-CN" sz="2400" dirty="0"/>
          </a:p>
        </p:txBody>
      </p:sp>
      <p:pic>
        <p:nvPicPr>
          <p:cNvPr id="7" name="图片 6"/>
          <p:cNvPicPr>
            <a:picLocks noChangeAspect="1"/>
          </p:cNvPicPr>
          <p:nvPr/>
        </p:nvPicPr>
        <p:blipFill>
          <a:blip r:embed="rId1"/>
          <a:stretch>
            <a:fillRect/>
          </a:stretch>
        </p:blipFill>
        <p:spPr>
          <a:xfrm>
            <a:off x="705793" y="1836084"/>
            <a:ext cx="10780414" cy="302078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sz="2800" dirty="0"/>
              <a:t>渐近时间复杂度</a:t>
            </a:r>
            <a:endParaRPr lang="zh-CN" altLang="en-US" sz="2800" dirty="0"/>
          </a:p>
        </p:txBody>
      </p:sp>
      <p:sp>
        <p:nvSpPr>
          <p:cNvPr id="3" name="副标题 2"/>
          <p:cNvSpPr>
            <a:spLocks noGrp="1"/>
          </p:cNvSpPr>
          <p:nvPr>
            <p:ph type="subTitle" idx="1"/>
          </p:nvPr>
        </p:nvSpPr>
        <p:spPr/>
        <p:txBody>
          <a:bodyPr/>
          <a:lstStyle/>
          <a:p>
            <a:r>
              <a:rPr lang="en-US" altLang="zh-CN" dirty="0"/>
              <a:t>1.4 </a:t>
            </a:r>
            <a:r>
              <a:rPr lang="zh-CN" altLang="en-US" dirty="0"/>
              <a:t>算法分析与优化</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6" y="1276350"/>
            <a:ext cx="11135920" cy="5089281"/>
          </a:xfrm>
        </p:spPr>
        <p:txBody>
          <a:bodyPr>
            <a:normAutofit lnSpcReduction="10000"/>
          </a:bodyPr>
          <a:lstStyle/>
          <a:p>
            <a:pPr algn="just">
              <a:lnSpc>
                <a:spcPct val="110000"/>
              </a:lnSpc>
            </a:pPr>
            <a:r>
              <a:rPr lang="zh-CN" altLang="en-US" sz="2400" b="1" dirty="0"/>
              <a:t>大</a:t>
            </a:r>
            <a:r>
              <a:rPr lang="en-US" altLang="zh-CN" sz="2400" b="1" dirty="0"/>
              <a:t>O</a:t>
            </a:r>
            <a:r>
              <a:rPr lang="zh-CN" altLang="en-US" sz="2400" b="1" dirty="0"/>
              <a:t>表示法</a:t>
            </a:r>
            <a:r>
              <a:rPr lang="zh-CN" altLang="en-US" sz="2400" dirty="0"/>
              <a:t>：若存在一个正数</a:t>
            </a:r>
            <a:r>
              <a:rPr lang="en-US" altLang="zh-CN" sz="2400" dirty="0"/>
              <a:t>c&gt;0</a:t>
            </a:r>
            <a:r>
              <a:rPr lang="zh-CN" altLang="en-US" sz="2400" dirty="0"/>
              <a:t>和正整数</a:t>
            </a:r>
            <a:r>
              <a:rPr lang="en-US" altLang="zh-CN" sz="2400" dirty="0"/>
              <a:t>n</a:t>
            </a:r>
            <a:r>
              <a:rPr lang="en-US" altLang="zh-CN" sz="2400" baseline="-25000" dirty="0"/>
              <a:t>0</a:t>
            </a:r>
            <a:r>
              <a:rPr lang="zh-CN" altLang="en-US" sz="2400" dirty="0"/>
              <a:t>＞</a:t>
            </a:r>
            <a:r>
              <a:rPr lang="en-US" altLang="zh-CN" sz="2400" dirty="0"/>
              <a:t>0</a:t>
            </a:r>
            <a:r>
              <a:rPr lang="zh-CN" altLang="en-US" sz="2400" dirty="0"/>
              <a:t>，使得对所有</a:t>
            </a:r>
            <a:r>
              <a:rPr lang="en-US" altLang="zh-CN" sz="2400" dirty="0"/>
              <a:t>n≥n</a:t>
            </a:r>
            <a:r>
              <a:rPr lang="en-US" altLang="zh-CN" sz="2400" baseline="-25000" dirty="0"/>
              <a:t>0</a:t>
            </a:r>
            <a:r>
              <a:rPr lang="zh-CN" altLang="en-US" sz="2400" dirty="0"/>
              <a:t>， 满足</a:t>
            </a:r>
            <a:r>
              <a:rPr lang="en-US" altLang="zh-CN" sz="2400" dirty="0"/>
              <a:t>T(n) ≤ </a:t>
            </a:r>
            <a:r>
              <a:rPr lang="en-US" altLang="zh-CN" sz="2400" dirty="0" err="1"/>
              <a:t>c·f</a:t>
            </a:r>
            <a:r>
              <a:rPr lang="en-US" altLang="zh-CN" sz="2400" dirty="0"/>
              <a:t>(n)</a:t>
            </a:r>
            <a:r>
              <a:rPr lang="zh-CN" altLang="en-US" sz="2400" dirty="0"/>
              <a:t>，则称</a:t>
            </a:r>
            <a:r>
              <a:rPr lang="en-US" altLang="zh-CN" sz="2400" dirty="0"/>
              <a:t>T(n)=O(f(n))</a:t>
            </a:r>
            <a:endParaRPr lang="en-US" altLang="zh-CN" sz="2400" dirty="0"/>
          </a:p>
          <a:p>
            <a:pPr algn="just">
              <a:lnSpc>
                <a:spcPct val="110000"/>
              </a:lnSpc>
            </a:pPr>
            <a:r>
              <a:rPr lang="zh-CN" altLang="en-US" sz="2400" b="1" dirty="0"/>
              <a:t>大</a:t>
            </a:r>
            <a:r>
              <a:rPr lang="el-GR" altLang="zh-CN" sz="2400" b="1" dirty="0"/>
              <a:t>Ω</a:t>
            </a:r>
            <a:r>
              <a:rPr lang="zh-CN" altLang="en-US" sz="2400" b="1" dirty="0"/>
              <a:t>表示法</a:t>
            </a:r>
            <a:r>
              <a:rPr lang="zh-CN" altLang="en-US" sz="2400" dirty="0"/>
              <a:t>：若存在一个正数</a:t>
            </a:r>
            <a:r>
              <a:rPr lang="en-US" altLang="zh-CN" sz="2400" dirty="0"/>
              <a:t>c&gt;0</a:t>
            </a:r>
            <a:r>
              <a:rPr lang="zh-CN" altLang="en-US" sz="2400" dirty="0"/>
              <a:t>和正整数</a:t>
            </a:r>
            <a:r>
              <a:rPr lang="en-US" altLang="zh-CN" sz="2400" dirty="0"/>
              <a:t>n</a:t>
            </a:r>
            <a:r>
              <a:rPr lang="en-US" altLang="zh-CN" sz="2400" baseline="-25000" dirty="0"/>
              <a:t>0</a:t>
            </a:r>
            <a:r>
              <a:rPr lang="zh-CN" altLang="en-US" sz="2400" dirty="0"/>
              <a:t>＞</a:t>
            </a:r>
            <a:r>
              <a:rPr lang="en-US" altLang="zh-CN" sz="2400" dirty="0"/>
              <a:t>0</a:t>
            </a:r>
            <a:r>
              <a:rPr lang="zh-CN" altLang="en-US" sz="2400" dirty="0"/>
              <a:t>，使得对所有</a:t>
            </a:r>
            <a:r>
              <a:rPr lang="en-US" altLang="zh-CN" sz="2400" dirty="0"/>
              <a:t>n≥n</a:t>
            </a:r>
            <a:r>
              <a:rPr lang="en-US" altLang="zh-CN" sz="2400" baseline="-25000" dirty="0"/>
              <a:t>0</a:t>
            </a:r>
            <a:r>
              <a:rPr lang="zh-CN" altLang="en-US" sz="2400" dirty="0"/>
              <a:t>， 满足</a:t>
            </a:r>
            <a:r>
              <a:rPr lang="en-US" altLang="zh-CN" sz="2400" dirty="0"/>
              <a:t>T(n) ≥ </a:t>
            </a:r>
            <a:r>
              <a:rPr lang="en-US" altLang="zh-CN" sz="2400" dirty="0" err="1"/>
              <a:t>c·f</a:t>
            </a:r>
            <a:r>
              <a:rPr lang="en-US" altLang="zh-CN" sz="2400" dirty="0"/>
              <a:t>(n)</a:t>
            </a:r>
            <a:r>
              <a:rPr lang="zh-CN" altLang="en-US" sz="2400" dirty="0"/>
              <a:t>，则称</a:t>
            </a:r>
            <a:r>
              <a:rPr lang="en-US" altLang="zh-CN" sz="2400" dirty="0"/>
              <a:t>T(n)=</a:t>
            </a:r>
            <a:r>
              <a:rPr lang="el-GR" altLang="zh-CN" sz="2400" dirty="0"/>
              <a:t>Ω</a:t>
            </a:r>
            <a:r>
              <a:rPr lang="en-US" altLang="zh-CN" sz="2400" dirty="0"/>
              <a:t>(f(n))</a:t>
            </a:r>
            <a:endParaRPr lang="en-US" altLang="zh-CN" sz="2400" dirty="0"/>
          </a:p>
          <a:p>
            <a:pPr algn="just">
              <a:lnSpc>
                <a:spcPct val="110000"/>
              </a:lnSpc>
            </a:pPr>
            <a:r>
              <a:rPr lang="zh-CN" altLang="en-US" sz="2400" b="1" dirty="0"/>
              <a:t>大</a:t>
            </a:r>
            <a:r>
              <a:rPr lang="el-GR" altLang="zh-CN" sz="2400" b="1" dirty="0"/>
              <a:t>Θ</a:t>
            </a:r>
            <a:r>
              <a:rPr lang="zh-CN" altLang="en-US" sz="2400" b="1" dirty="0"/>
              <a:t>表示法</a:t>
            </a:r>
            <a:r>
              <a:rPr lang="zh-CN" altLang="en-US" sz="2400" dirty="0"/>
              <a:t>：若存在一组正数</a:t>
            </a:r>
            <a:r>
              <a:rPr lang="en-US" altLang="zh-CN" sz="2400" dirty="0"/>
              <a:t>c</a:t>
            </a:r>
            <a:r>
              <a:rPr lang="en-US" altLang="zh-CN" sz="2400" baseline="-25000" dirty="0"/>
              <a:t>1</a:t>
            </a:r>
            <a:r>
              <a:rPr lang="en-US" altLang="zh-CN" sz="2400" dirty="0"/>
              <a:t>, c</a:t>
            </a:r>
            <a:r>
              <a:rPr lang="en-US" altLang="zh-CN" sz="2400" baseline="-25000" dirty="0"/>
              <a:t>2</a:t>
            </a:r>
            <a:r>
              <a:rPr lang="zh-CN" altLang="en-US" sz="2400" dirty="0"/>
              <a:t>＞</a:t>
            </a:r>
            <a:r>
              <a:rPr lang="en-US" altLang="zh-CN" sz="2400" dirty="0"/>
              <a:t>0</a:t>
            </a:r>
            <a:r>
              <a:rPr lang="zh-CN" altLang="en-US" sz="2400" dirty="0"/>
              <a:t>和正整数</a:t>
            </a:r>
            <a:r>
              <a:rPr lang="en-US" altLang="zh-CN" sz="2400" dirty="0"/>
              <a:t>n</a:t>
            </a:r>
            <a:r>
              <a:rPr lang="en-US" altLang="zh-CN" sz="2400" baseline="-25000" dirty="0"/>
              <a:t>0</a:t>
            </a:r>
            <a:r>
              <a:rPr lang="zh-CN" altLang="en-US" sz="2400" dirty="0"/>
              <a:t>＞</a:t>
            </a:r>
            <a:r>
              <a:rPr lang="en-US" altLang="zh-CN" sz="2400" dirty="0"/>
              <a:t>0</a:t>
            </a:r>
            <a:r>
              <a:rPr lang="zh-CN" altLang="en-US" sz="2400" dirty="0"/>
              <a:t>，使得对所有</a:t>
            </a:r>
            <a:r>
              <a:rPr lang="en-US" altLang="zh-CN" sz="2400" dirty="0"/>
              <a:t>n≥n</a:t>
            </a:r>
            <a:r>
              <a:rPr lang="en-US" altLang="zh-CN" sz="2400" baseline="-25000" dirty="0"/>
              <a:t>0</a:t>
            </a:r>
            <a:r>
              <a:rPr lang="zh-CN" altLang="en-US" sz="2400" dirty="0"/>
              <a:t>， 满足</a:t>
            </a:r>
            <a:r>
              <a:rPr lang="en-US" altLang="zh-CN" sz="2400" dirty="0"/>
              <a:t>c</a:t>
            </a:r>
            <a:r>
              <a:rPr lang="en-US" altLang="zh-CN" sz="2400" baseline="-25000" dirty="0"/>
              <a:t>1</a:t>
            </a:r>
            <a:r>
              <a:rPr lang="en-US" altLang="zh-CN" sz="2400" dirty="0"/>
              <a:t>·f(n)≤T(n) ≤ c</a:t>
            </a:r>
            <a:r>
              <a:rPr lang="en-US" altLang="zh-CN" sz="2400" baseline="-25000" dirty="0"/>
              <a:t>2</a:t>
            </a:r>
            <a:r>
              <a:rPr lang="en-US" altLang="zh-CN" sz="2400" dirty="0"/>
              <a:t>·f(n)</a:t>
            </a:r>
            <a:r>
              <a:rPr lang="zh-CN" altLang="en-US" sz="2400" dirty="0"/>
              <a:t>，则称</a:t>
            </a:r>
            <a:r>
              <a:rPr lang="en-US" altLang="zh-CN" sz="2400" dirty="0"/>
              <a:t>T(n)=</a:t>
            </a:r>
            <a:r>
              <a:rPr lang="el-GR" altLang="zh-CN" sz="2400" dirty="0"/>
              <a:t>Θ</a:t>
            </a:r>
            <a:r>
              <a:rPr lang="en-US" altLang="zh-CN" sz="2400" dirty="0"/>
              <a:t>(f(n))</a:t>
            </a:r>
            <a:endParaRPr lang="zh-CN" altLang="en-US" sz="2400" dirty="0"/>
          </a:p>
          <a:p>
            <a:pPr algn="just">
              <a:lnSpc>
                <a:spcPct val="110000"/>
              </a:lnSpc>
            </a:pPr>
            <a:r>
              <a:rPr lang="zh-CN" altLang="en-US" sz="2400" b="1" dirty="0"/>
              <a:t>小</a:t>
            </a:r>
            <a:r>
              <a:rPr lang="en-US" altLang="zh-CN" sz="2400" b="1" dirty="0"/>
              <a:t>o</a:t>
            </a:r>
            <a:r>
              <a:rPr lang="zh-CN" altLang="en-US" sz="2400" b="1" dirty="0"/>
              <a:t>表示法</a:t>
            </a:r>
            <a:r>
              <a:rPr lang="zh-CN" altLang="en-US" sz="2400" dirty="0"/>
              <a:t>：若对所有正数</a:t>
            </a:r>
            <a:r>
              <a:rPr lang="en-US" altLang="zh-CN" sz="2400" dirty="0"/>
              <a:t>c&gt;0</a:t>
            </a:r>
            <a:r>
              <a:rPr lang="zh-CN" altLang="en-US" sz="2400" dirty="0"/>
              <a:t>，存在一个正整数</a:t>
            </a:r>
            <a:r>
              <a:rPr lang="en-US" altLang="zh-CN" sz="2400" dirty="0"/>
              <a:t>n</a:t>
            </a:r>
            <a:r>
              <a:rPr lang="en-US" altLang="zh-CN" sz="2400" baseline="-25000" dirty="0"/>
              <a:t>0</a:t>
            </a:r>
            <a:r>
              <a:rPr lang="zh-CN" altLang="en-US" sz="2400" dirty="0"/>
              <a:t>＞</a:t>
            </a:r>
            <a:r>
              <a:rPr lang="en-US" altLang="zh-CN" sz="2400" dirty="0"/>
              <a:t>0</a:t>
            </a:r>
            <a:r>
              <a:rPr lang="zh-CN" altLang="en-US" sz="2400" dirty="0"/>
              <a:t>，使得对所有</a:t>
            </a:r>
            <a:r>
              <a:rPr lang="en-US" altLang="zh-CN" sz="2400" dirty="0"/>
              <a:t>n≥n</a:t>
            </a:r>
            <a:r>
              <a:rPr lang="en-US" altLang="zh-CN" sz="2400" baseline="-25000" dirty="0"/>
              <a:t>0</a:t>
            </a:r>
            <a:r>
              <a:rPr lang="zh-CN" altLang="en-US" sz="2400" dirty="0"/>
              <a:t>， 满足</a:t>
            </a:r>
            <a:r>
              <a:rPr lang="en-US" altLang="zh-CN" sz="2400" dirty="0"/>
              <a:t>T(n)</a:t>
            </a:r>
            <a:r>
              <a:rPr lang="zh-CN" altLang="en-US" sz="2400" dirty="0"/>
              <a:t>＜</a:t>
            </a:r>
            <a:r>
              <a:rPr lang="en-US" altLang="zh-CN" sz="2400" dirty="0" err="1"/>
              <a:t>c·f</a:t>
            </a:r>
            <a:r>
              <a:rPr lang="en-US" altLang="zh-CN" sz="2400" dirty="0"/>
              <a:t>(n)</a:t>
            </a:r>
            <a:r>
              <a:rPr lang="zh-CN" altLang="en-US" sz="2400" dirty="0"/>
              <a:t>，则称</a:t>
            </a:r>
            <a:r>
              <a:rPr lang="en-US" altLang="zh-CN" sz="2400" dirty="0"/>
              <a:t>T(n)=o(f(n))</a:t>
            </a:r>
            <a:endParaRPr lang="en-US" altLang="zh-CN" sz="2400" dirty="0"/>
          </a:p>
          <a:p>
            <a:pPr algn="just">
              <a:lnSpc>
                <a:spcPct val="110000"/>
              </a:lnSpc>
              <a:spcBef>
                <a:spcPts val="2400"/>
              </a:spcBef>
            </a:pPr>
            <a:r>
              <a:rPr lang="zh-CN" altLang="en-US" sz="2400" b="1" dirty="0"/>
              <a:t>例</a:t>
            </a:r>
            <a:r>
              <a:rPr lang="zh-CN" altLang="en-US" sz="2400" dirty="0"/>
              <a:t>：</a:t>
            </a:r>
            <a:r>
              <a:rPr lang="en-US" altLang="zh-CN" sz="2400" dirty="0"/>
              <a:t>T(n)=3n</a:t>
            </a:r>
            <a:r>
              <a:rPr lang="en-US" altLang="zh-CN" sz="2400" baseline="30000" dirty="0"/>
              <a:t>2</a:t>
            </a:r>
            <a:r>
              <a:rPr lang="en-US" altLang="zh-CN" sz="2400" dirty="0"/>
              <a:t>+100n</a:t>
            </a:r>
            <a:r>
              <a:rPr lang="zh-CN" altLang="en-US" sz="2400" dirty="0"/>
              <a:t>，求在大</a:t>
            </a:r>
            <a:r>
              <a:rPr lang="en-US" altLang="zh-CN" sz="2400" dirty="0"/>
              <a:t>O</a:t>
            </a:r>
            <a:r>
              <a:rPr lang="zh-CN" altLang="en-US" sz="2400" dirty="0"/>
              <a:t>表示法下的时间复杂度。</a:t>
            </a:r>
            <a:endParaRPr lang="en-US" altLang="zh-CN" sz="2400" dirty="0"/>
          </a:p>
          <a:p>
            <a:pPr algn="just">
              <a:lnSpc>
                <a:spcPct val="110000"/>
              </a:lnSpc>
              <a:spcBef>
                <a:spcPts val="0"/>
              </a:spcBef>
            </a:pPr>
            <a:r>
              <a:rPr lang="zh-CN" altLang="en-US" sz="2400" b="1" dirty="0"/>
              <a:t>解</a:t>
            </a:r>
            <a:r>
              <a:rPr lang="zh-CN" altLang="en-US" sz="2400" dirty="0"/>
              <a:t>：</a:t>
            </a:r>
            <a:r>
              <a:rPr lang="en-US" altLang="zh-CN" sz="2400" dirty="0"/>
              <a:t>T(n)</a:t>
            </a:r>
            <a:r>
              <a:rPr lang="zh-CN" altLang="en-US" sz="2400" dirty="0"/>
              <a:t>的时间复杂度是</a:t>
            </a:r>
            <a:r>
              <a:rPr lang="en-US" altLang="zh-CN" sz="2400" dirty="0"/>
              <a:t>O(n</a:t>
            </a:r>
            <a:r>
              <a:rPr lang="en-US" altLang="zh-CN" sz="2400" baseline="30000" dirty="0"/>
              <a:t>2</a:t>
            </a:r>
            <a:r>
              <a:rPr lang="en-US" altLang="zh-CN" sz="2400" dirty="0"/>
              <a:t>)</a:t>
            </a:r>
            <a:r>
              <a:rPr lang="zh-CN" altLang="en-US" sz="2400" dirty="0"/>
              <a:t>。当</a:t>
            </a:r>
            <a:r>
              <a:rPr lang="en-US" altLang="zh-CN" sz="2400" dirty="0"/>
              <a:t>n≥100</a:t>
            </a:r>
            <a:r>
              <a:rPr lang="zh-CN" altLang="en-US" sz="2400" dirty="0"/>
              <a:t>时，设</a:t>
            </a:r>
            <a:r>
              <a:rPr lang="en-US" altLang="zh-CN" sz="2400" dirty="0"/>
              <a:t>c=4</a:t>
            </a:r>
            <a:r>
              <a:rPr lang="zh-CN" altLang="en-US" sz="2400" dirty="0"/>
              <a:t>，对于所有的</a:t>
            </a:r>
            <a:r>
              <a:rPr lang="en-US" altLang="zh-CN" sz="2400" dirty="0"/>
              <a:t>n</a:t>
            </a:r>
            <a:r>
              <a:rPr lang="zh-CN" altLang="en-US" sz="2400" dirty="0"/>
              <a:t>， </a:t>
            </a:r>
            <a:r>
              <a:rPr lang="en-US" altLang="zh-CN" sz="2400" dirty="0"/>
              <a:t>T(n)≤c·n</a:t>
            </a:r>
            <a:r>
              <a:rPr lang="en-US" altLang="zh-CN" sz="2400" baseline="30000" dirty="0"/>
              <a:t>2</a:t>
            </a:r>
            <a:r>
              <a:rPr lang="zh-CN" altLang="en-US" sz="2400" dirty="0"/>
              <a:t>。据此可以推导出，最高次幂为</a:t>
            </a:r>
            <a:r>
              <a:rPr lang="en-US" altLang="zh-CN" sz="2400" dirty="0"/>
              <a:t>k</a:t>
            </a:r>
            <a:r>
              <a:rPr lang="zh-CN" altLang="en-US" sz="2400" dirty="0"/>
              <a:t>的多项式，则其时间复杂度为</a:t>
            </a:r>
            <a:r>
              <a:rPr lang="en-US" altLang="zh-CN" sz="2400" dirty="0"/>
              <a:t>O(</a:t>
            </a:r>
            <a:r>
              <a:rPr lang="en-US" altLang="zh-CN" sz="2400" dirty="0" err="1"/>
              <a:t>n</a:t>
            </a:r>
            <a:r>
              <a:rPr lang="en-US" altLang="zh-CN" sz="2400" baseline="30000" dirty="0" err="1"/>
              <a:t>k</a:t>
            </a:r>
            <a:r>
              <a:rPr lang="en-US" altLang="zh-CN" sz="2400" dirty="0"/>
              <a:t>)</a:t>
            </a:r>
            <a:r>
              <a:rPr lang="zh-CN" altLang="en-US" sz="2400" dirty="0"/>
              <a:t>。</a:t>
            </a:r>
            <a:endParaRPr lang="en-US" altLang="zh-CN"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pic>
        <p:nvPicPr>
          <p:cNvPr id="130" name="图片 129"/>
          <p:cNvPicPr>
            <a:picLocks noChangeAspect="1"/>
          </p:cNvPicPr>
          <p:nvPr/>
        </p:nvPicPr>
        <p:blipFill rotWithShape="1">
          <a:blip r:embed="rId1" cstate="print">
            <a:extLst>
              <a:ext uri="{28A0092B-C50C-407E-A947-70E740481C1C}">
                <a14:useLocalDpi xmlns:a14="http://schemas.microsoft.com/office/drawing/2010/main" val="0"/>
              </a:ext>
            </a:extLst>
          </a:blip>
          <a:srcRect l="20226" t="32053" r="20333"/>
          <a:stretch>
            <a:fillRect/>
          </a:stretch>
        </p:blipFill>
        <p:spPr>
          <a:xfrm>
            <a:off x="-38911" y="-77822"/>
            <a:ext cx="7247108" cy="3570513"/>
          </a:xfrm>
          <a:prstGeom prst="rect">
            <a:avLst/>
          </a:prstGeom>
        </p:spPr>
      </p:pic>
      <p:pic>
        <p:nvPicPr>
          <p:cNvPr id="128" name="图片 127"/>
          <p:cNvPicPr>
            <a:picLocks noChangeAspect="1"/>
          </p:cNvPicPr>
          <p:nvPr/>
        </p:nvPicPr>
        <p:blipFill rotWithShape="1">
          <a:blip r:embed="rId2" cstate="print">
            <a:extLst>
              <a:ext uri="{28A0092B-C50C-407E-A947-70E740481C1C}">
                <a14:useLocalDpi xmlns:a14="http://schemas.microsoft.com/office/drawing/2010/main" val="0"/>
              </a:ext>
            </a:extLst>
          </a:blip>
          <a:srcRect t="54756" r="67172"/>
          <a:stretch>
            <a:fillRect/>
          </a:stretch>
        </p:blipFill>
        <p:spPr>
          <a:xfrm>
            <a:off x="8244776" y="-48638"/>
            <a:ext cx="4002347" cy="2377520"/>
          </a:xfrm>
          <a:prstGeom prst="rect">
            <a:avLst/>
          </a:prstGeom>
        </p:spPr>
      </p:pic>
      <p:grpSp>
        <p:nvGrpSpPr>
          <p:cNvPr id="18" name="组合 17"/>
          <p:cNvGrpSpPr/>
          <p:nvPr/>
        </p:nvGrpSpPr>
        <p:grpSpPr>
          <a:xfrm>
            <a:off x="10001700" y="2854959"/>
            <a:ext cx="2268815" cy="2101347"/>
            <a:chOff x="6175344" y="342254"/>
            <a:chExt cx="7803037" cy="7227071"/>
          </a:xfrm>
        </p:grpSpPr>
        <p:sp>
          <p:nvSpPr>
            <p:cNvPr id="19" name="六边形 18"/>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9863825" y="4346576"/>
            <a:ext cx="2963878" cy="2745105"/>
            <a:chOff x="6175344" y="342254"/>
            <a:chExt cx="7803037" cy="7227071"/>
          </a:xfrm>
        </p:grpSpPr>
        <p:sp>
          <p:nvSpPr>
            <p:cNvPr id="15" name="六边形 1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5439411" y="3439840"/>
            <a:ext cx="1313180" cy="769441"/>
          </a:xfrm>
          <a:prstGeom prst="rect">
            <a:avLst/>
          </a:prstGeom>
        </p:spPr>
        <p:txBody>
          <a:bodyPr wrap="none">
            <a:spAutoFit/>
          </a:bodyPr>
          <a:lstStyle/>
          <a:p>
            <a:pPr algn="ctr"/>
            <a:r>
              <a:rPr lang="zh-CN" altLang="en-US" sz="4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绪论</a:t>
            </a:r>
            <a:endParaRPr lang="zh-CN" altLang="en-US" sz="4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8" name="矩形 7"/>
          <p:cNvSpPr/>
          <p:nvPr/>
        </p:nvSpPr>
        <p:spPr>
          <a:xfrm>
            <a:off x="5261477" y="2445722"/>
            <a:ext cx="1669047" cy="646331"/>
          </a:xfrm>
          <a:prstGeom prst="rect">
            <a:avLst/>
          </a:prstGeom>
        </p:spPr>
        <p:txBody>
          <a:bodyPr wrap="none">
            <a:spAutoFit/>
          </a:bodyPr>
          <a:lstStyle/>
          <a:p>
            <a:pPr algn="ctr"/>
            <a:r>
              <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 </a:t>
            </a:r>
            <a:r>
              <a:rPr lang="en-US" altLang="zh-CN"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 </a:t>
            </a:r>
            <a:r>
              <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章</a:t>
            </a:r>
            <a:endPar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3024554" y="3265946"/>
            <a:ext cx="6116350" cy="0"/>
          </a:xfrm>
          <a:prstGeom prst="line">
            <a:avLst/>
          </a:prstGeom>
          <a:ln w="22225">
            <a:solidFill>
              <a:schemeClr val="bg1"/>
            </a:soli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2221671" y="2179434"/>
            <a:ext cx="7748658" cy="2397279"/>
            <a:chOff x="2221671" y="2179434"/>
            <a:chExt cx="7748658" cy="2397279"/>
          </a:xfrm>
        </p:grpSpPr>
        <p:sp>
          <p:nvSpPr>
            <p:cNvPr id="6" name="标题 9801"/>
            <p:cNvSpPr txBox="1"/>
            <p:nvPr/>
          </p:nvSpPr>
          <p:spPr>
            <a:xfrm rot="16200000">
              <a:off x="8719085" y="3325468"/>
              <a:ext cx="2397277" cy="105210"/>
            </a:xfrm>
            <a:prstGeom prst="parallelogram">
              <a:avLst>
                <a:gd name="adj" fmla="val 98875"/>
              </a:avLst>
            </a:prstGeom>
            <a:gradFill flip="none" rotWithShape="1">
              <a:gsLst>
                <a:gs pos="100000">
                  <a:srgbClr val="016773"/>
                </a:gs>
                <a:gs pos="0">
                  <a:srgbClr val="00ABA5"/>
                </a:gs>
              </a:gsLst>
              <a:lin ang="6000000" scaled="0"/>
              <a:tileRect/>
            </a:gradFill>
            <a:ln w="15875" cap="rnd">
              <a:solidFill>
                <a:schemeClr val="bg1">
                  <a:alpha val="57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sp>
          <p:nvSpPr>
            <p:cNvPr id="10" name="标题 9801"/>
            <p:cNvSpPr txBox="1"/>
            <p:nvPr/>
          </p:nvSpPr>
          <p:spPr>
            <a:xfrm flipH="1">
              <a:off x="2221671" y="4468236"/>
              <a:ext cx="7748657" cy="108477"/>
            </a:xfrm>
            <a:prstGeom prst="parallelogram">
              <a:avLst>
                <a:gd name="adj" fmla="val 102209"/>
              </a:avLst>
            </a:prstGeom>
            <a:gradFill>
              <a:gsLst>
                <a:gs pos="55000">
                  <a:srgbClr val="016773"/>
                </a:gs>
                <a:gs pos="0">
                  <a:srgbClr val="00ABA5"/>
                </a:gs>
                <a:gs pos="100000">
                  <a:srgbClr val="00ABA5"/>
                </a:gs>
              </a:gsLst>
              <a:lin ang="6000000" scaled="0"/>
            </a:gradFill>
            <a:ln w="15875" cap="rnd">
              <a:solidFill>
                <a:schemeClr val="bg1">
                  <a:alpha val="57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cxnSp>
          <p:nvCxnSpPr>
            <p:cNvPr id="11" name="直接连接符 10"/>
            <p:cNvCxnSpPr/>
            <p:nvPr/>
          </p:nvCxnSpPr>
          <p:spPr>
            <a:xfrm flipH="1">
              <a:off x="2221671" y="2179434"/>
              <a:ext cx="76428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5400000" flipH="1">
              <a:off x="1076871" y="3324234"/>
              <a:ext cx="22896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2222317" y="4468236"/>
              <a:ext cx="7642800" cy="0"/>
            </a:xfrm>
            <a:prstGeom prst="line">
              <a:avLst/>
            </a:prstGeom>
            <a:ln w="15875" cap="rnd">
              <a:gradFill>
                <a:gsLst>
                  <a:gs pos="0">
                    <a:schemeClr val="bg1">
                      <a:alpha val="0"/>
                    </a:schemeClr>
                  </a:gs>
                  <a:gs pos="100000">
                    <a:schemeClr val="bg1"/>
                  </a:gs>
                </a:gsLst>
                <a:lin ang="3600000" scaled="0"/>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5400000" flipH="1">
              <a:off x="8719671" y="3324234"/>
              <a:ext cx="22896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8933514" y="5200219"/>
            <a:ext cx="1549536" cy="1435160"/>
            <a:chOff x="6175344" y="342254"/>
            <a:chExt cx="7803037" cy="7227071"/>
          </a:xfrm>
        </p:grpSpPr>
        <p:sp>
          <p:nvSpPr>
            <p:cNvPr id="22" name="六边形 21"/>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平行四边形 22"/>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875295" y="-875664"/>
            <a:ext cx="2974038" cy="2745105"/>
            <a:chOff x="6175344" y="342254"/>
            <a:chExt cx="7829785" cy="7227071"/>
          </a:xfrm>
        </p:grpSpPr>
        <p:sp>
          <p:nvSpPr>
            <p:cNvPr id="25" name="六边形 2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平行四边形 2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1259840" y="635784"/>
            <a:ext cx="823697" cy="760292"/>
            <a:chOff x="6175344" y="342254"/>
            <a:chExt cx="7829785" cy="7227071"/>
          </a:xfrm>
        </p:grpSpPr>
        <p:sp>
          <p:nvSpPr>
            <p:cNvPr id="28" name="六边形 27"/>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平行四边形 28"/>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6" presetClass="entr" presetSubtype="37"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outVertical)">
                                      <p:cBhvr>
                                        <p:cTn id="10" dur="500"/>
                                        <p:tgtEl>
                                          <p:spTgt spid="9"/>
                                        </p:tgtEl>
                                      </p:cBhvr>
                                    </p:animEffect>
                                  </p:childTnLst>
                                </p:cTn>
                              </p:par>
                            </p:childTnLst>
                          </p:cTn>
                        </p:par>
                        <p:par>
                          <p:cTn id="11" fill="hold">
                            <p:stCondLst>
                              <p:cond delay="0"/>
                            </p:stCondLst>
                            <p:childTnLst>
                              <p:par>
                                <p:cTn id="12" presetID="10" presetClass="entr" presetSubtype="0" fill="hold" grpId="0" nodeType="afterEffect">
                                  <p:stCondLst>
                                    <p:cond delay="0"/>
                                  </p:stCondLst>
                                  <p:iterate type="wd">
                                    <p:tmPct val="10000"/>
                                  </p:iterate>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sz="2800" dirty="0"/>
              <a:t>最好、最坏、平均情况时间复杂度</a:t>
            </a:r>
            <a:endParaRPr lang="zh-CN" altLang="en-US" sz="2800" dirty="0"/>
          </a:p>
        </p:txBody>
      </p:sp>
      <p:sp>
        <p:nvSpPr>
          <p:cNvPr id="3" name="副标题 2"/>
          <p:cNvSpPr>
            <a:spLocks noGrp="1"/>
          </p:cNvSpPr>
          <p:nvPr>
            <p:ph type="subTitle" idx="1"/>
          </p:nvPr>
        </p:nvSpPr>
        <p:spPr/>
        <p:txBody>
          <a:bodyPr/>
          <a:lstStyle/>
          <a:p>
            <a:r>
              <a:rPr lang="en-US" altLang="zh-CN" dirty="0"/>
              <a:t>1.4 </a:t>
            </a:r>
            <a:r>
              <a:rPr lang="zh-CN" altLang="en-US" dirty="0"/>
              <a:t>算法分析与优化</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98073"/>
          </a:xfrm>
        </p:spPr>
        <p:txBody>
          <a:bodyPr>
            <a:normAutofit/>
          </a:bodyPr>
          <a:lstStyle/>
          <a:p>
            <a:pPr>
              <a:lnSpc>
                <a:spcPct val="110000"/>
              </a:lnSpc>
            </a:pPr>
            <a:r>
              <a:rPr lang="zh-CN" altLang="en-US" sz="2400" b="1" dirty="0"/>
              <a:t>例</a:t>
            </a:r>
            <a:r>
              <a:rPr lang="zh-CN" altLang="en-US" sz="2400" dirty="0"/>
              <a:t>：假设现有一函数</a:t>
            </a:r>
            <a:r>
              <a:rPr lang="en-US" altLang="zh-CN" sz="2400" dirty="0"/>
              <a:t>F</a:t>
            </a:r>
            <a:r>
              <a:rPr lang="zh-CN" altLang="en-US" sz="2400" dirty="0"/>
              <a:t>，其功能是在一个无序的数组</a:t>
            </a:r>
            <a:r>
              <a:rPr lang="en-US" altLang="zh-CN" sz="2400" dirty="0"/>
              <a:t>A</a:t>
            </a:r>
            <a:r>
              <a:rPr lang="zh-CN" altLang="en-US" sz="2400" dirty="0"/>
              <a:t>中查找变量 </a:t>
            </a:r>
            <a:r>
              <a:rPr lang="en-US" altLang="zh-CN" sz="2400" dirty="0"/>
              <a:t>x </a:t>
            </a:r>
            <a:r>
              <a:rPr lang="zh-CN" altLang="en-US" sz="2400" dirty="0"/>
              <a:t>出现的位置。如果找到则停止，并返回</a:t>
            </a:r>
            <a:r>
              <a:rPr lang="en-US" altLang="zh-CN" sz="2400" dirty="0"/>
              <a:t>x</a:t>
            </a:r>
            <a:r>
              <a:rPr lang="zh-CN" altLang="en-US" sz="2400" dirty="0"/>
              <a:t>在数组</a:t>
            </a:r>
            <a:r>
              <a:rPr lang="en-US" altLang="zh-CN" sz="2400" dirty="0"/>
              <a:t>A</a:t>
            </a:r>
            <a:r>
              <a:rPr lang="zh-CN" altLang="en-US" sz="2400" dirty="0"/>
              <a:t>中的下标；若没有找到，则返回</a:t>
            </a:r>
            <a:r>
              <a:rPr lang="en-US" altLang="zh-CN" sz="2400" dirty="0"/>
              <a:t>-1</a:t>
            </a:r>
            <a:r>
              <a:rPr lang="zh-CN" altLang="en-US" sz="2400" dirty="0"/>
              <a:t>。</a:t>
            </a:r>
            <a:endParaRPr lang="en-US" altLang="zh-CN" sz="2400" dirty="0"/>
          </a:p>
        </p:txBody>
      </p:sp>
      <p:sp>
        <p:nvSpPr>
          <p:cNvPr id="6" name="内容占位符 4"/>
          <p:cNvSpPr txBox="1"/>
          <p:nvPr/>
        </p:nvSpPr>
        <p:spPr>
          <a:xfrm>
            <a:off x="584226" y="2122714"/>
            <a:ext cx="7533959" cy="4444153"/>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gn="just">
              <a:lnSpc>
                <a:spcPct val="110000"/>
              </a:lnSpc>
            </a:pPr>
            <a:r>
              <a:rPr lang="zh-CN" altLang="en-US" sz="2400" b="1" dirty="0"/>
              <a:t>最好情况复杂度</a:t>
            </a:r>
            <a:r>
              <a:rPr lang="zh-CN" altLang="en-US" sz="2400" dirty="0"/>
              <a:t>：在最理想的情况下，算法所能达到的最高效率。以该函数为例，要查找的变量 </a:t>
            </a:r>
            <a:r>
              <a:rPr lang="en-US" altLang="zh-CN" sz="2400" dirty="0"/>
              <a:t>x </a:t>
            </a:r>
            <a:r>
              <a:rPr lang="zh-CN" altLang="en-US" sz="2400" dirty="0"/>
              <a:t>正好是数组的第一个元素，这时对应的是最好情况时间复杂度</a:t>
            </a:r>
            <a:r>
              <a:rPr lang="en-US" altLang="zh-CN" sz="2400" dirty="0"/>
              <a:t>O(1)</a:t>
            </a:r>
            <a:endParaRPr lang="zh-CN" altLang="en-US" sz="2400" dirty="0"/>
          </a:p>
          <a:p>
            <a:pPr algn="just">
              <a:lnSpc>
                <a:spcPct val="110000"/>
              </a:lnSpc>
            </a:pPr>
            <a:r>
              <a:rPr lang="zh-CN" altLang="en-US" sz="2400" b="1" dirty="0"/>
              <a:t>最坏情况复杂度</a:t>
            </a:r>
            <a:r>
              <a:rPr lang="zh-CN" altLang="en-US" sz="2400" dirty="0"/>
              <a:t>：这是算法可能遇到的最糟糕的情况的效率。在这种情况下，算法耗时最长。以该函数为例，如果数组中没有要查找的变量 </a:t>
            </a:r>
            <a:r>
              <a:rPr lang="en-US" altLang="zh-CN" sz="2400" dirty="0"/>
              <a:t>x</a:t>
            </a:r>
            <a:r>
              <a:rPr lang="zh-CN" altLang="en-US" sz="2400" dirty="0"/>
              <a:t>，需要把整个数组都遍历一遍，这时对应的是最坏情况时间复杂度</a:t>
            </a:r>
            <a:r>
              <a:rPr lang="en-US" altLang="zh-CN" sz="2400" dirty="0"/>
              <a:t>O(n)</a:t>
            </a:r>
            <a:endParaRPr lang="zh-CN" altLang="en-US" sz="2400" dirty="0"/>
          </a:p>
          <a:p>
            <a:pPr algn="just">
              <a:lnSpc>
                <a:spcPct val="110000"/>
              </a:lnSpc>
            </a:pPr>
            <a:r>
              <a:rPr lang="zh-CN" altLang="en-US" sz="2400" b="1" dirty="0"/>
              <a:t>平均情况复杂度</a:t>
            </a:r>
            <a:r>
              <a:rPr lang="zh-CN" altLang="en-US" sz="2400" dirty="0"/>
              <a:t>：这是算法在所有可能输入的平均效率。在计算平均情况复杂度时，通常假设所有输入出现的概率符合特定的分布（最简单的可以假设所有输入为等可能）。对于函数</a:t>
            </a:r>
            <a:r>
              <a:rPr lang="en-US" altLang="zh-CN" sz="2400" dirty="0"/>
              <a:t>F</a:t>
            </a:r>
            <a:r>
              <a:rPr lang="zh-CN" altLang="en-US" sz="2400" dirty="0"/>
              <a:t>，其平均时间复杂度为</a:t>
            </a:r>
            <a:r>
              <a:rPr lang="en-US" altLang="zh-CN" sz="2400" dirty="0"/>
              <a:t>O(n)</a:t>
            </a:r>
            <a:endParaRPr lang="en-US" altLang="zh-CN" sz="2400" dirty="0"/>
          </a:p>
        </p:txBody>
      </p:sp>
      <p:graphicFrame>
        <p:nvGraphicFramePr>
          <p:cNvPr id="7" name="表格 6"/>
          <p:cNvGraphicFramePr>
            <a:graphicFrameLocks noGrp="1"/>
          </p:cNvGraphicFramePr>
          <p:nvPr/>
        </p:nvGraphicFramePr>
        <p:xfrm>
          <a:off x="9575545" y="2752573"/>
          <a:ext cx="2167164" cy="365760"/>
        </p:xfrm>
        <a:graphic>
          <a:graphicData uri="http://schemas.openxmlformats.org/drawingml/2006/table">
            <a:tbl>
              <a:tblPr firstRow="1" bandRow="1">
                <a:tableStyleId>{5C22544A-7EE6-4342-B048-85BDC9FD1C3A}</a:tableStyleId>
              </a:tblPr>
              <a:tblGrid>
                <a:gridCol w="361194"/>
                <a:gridCol w="361194"/>
                <a:gridCol w="361194"/>
                <a:gridCol w="361194"/>
                <a:gridCol w="361194"/>
                <a:gridCol w="361194"/>
              </a:tblGrid>
              <a:tr h="289228">
                <a:tc>
                  <a:txBody>
                    <a:bodyPr/>
                    <a:lstStyle/>
                    <a:p>
                      <a:pPr algn="ctr"/>
                      <a:r>
                        <a:rPr lang="en-US" altLang="zh-CN" b="1" dirty="0">
                          <a:solidFill>
                            <a:srgbClr val="FFFF00"/>
                          </a:solidFill>
                          <a:latin typeface="微软雅黑" panose="020B0503020204020204" pitchFamily="34" charset="-122"/>
                          <a:ea typeface="微软雅黑" panose="020B0503020204020204" pitchFamily="34" charset="-122"/>
                        </a:rPr>
                        <a:t>2</a:t>
                      </a:r>
                      <a:endParaRPr lang="zh-CN" altLang="en-US" b="1" dirty="0">
                        <a:solidFill>
                          <a:srgbClr val="FFFF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1ADB7"/>
                    </a:solidFill>
                  </a:tcPr>
                </a:tc>
                <a:tc>
                  <a:txBody>
                    <a:bodyPr/>
                    <a:lstStyle/>
                    <a:p>
                      <a:pPr algn="ctr"/>
                      <a:r>
                        <a:rPr lang="en-US" altLang="zh-CN" b="0" dirty="0">
                          <a:latin typeface="微软雅黑" panose="020B0503020204020204" pitchFamily="34" charset="-122"/>
                          <a:ea typeface="微软雅黑" panose="020B0503020204020204" pitchFamily="34" charset="-122"/>
                        </a:rPr>
                        <a:t>6</a:t>
                      </a:r>
                      <a:endParaRPr lang="zh-CN" altLang="en-US"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1ADB7"/>
                    </a:solidFill>
                  </a:tcPr>
                </a:tc>
                <a:tc>
                  <a:txBody>
                    <a:bodyPr/>
                    <a:lstStyle/>
                    <a:p>
                      <a:pPr algn="ctr"/>
                      <a:r>
                        <a:rPr lang="en-US" altLang="zh-CN" b="0" dirty="0">
                          <a:latin typeface="微软雅黑" panose="020B0503020204020204" pitchFamily="34" charset="-122"/>
                          <a:ea typeface="微软雅黑" panose="020B0503020204020204" pitchFamily="34" charset="-122"/>
                        </a:rPr>
                        <a:t>4</a:t>
                      </a:r>
                      <a:endParaRPr lang="zh-CN" altLang="en-US"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1ADB7"/>
                    </a:solidFill>
                  </a:tcPr>
                </a:tc>
                <a:tc>
                  <a:txBody>
                    <a:bodyPr/>
                    <a:lstStyle/>
                    <a:p>
                      <a:pPr algn="ctr"/>
                      <a:r>
                        <a:rPr lang="en-US" altLang="zh-CN" b="0" dirty="0">
                          <a:latin typeface="微软雅黑" panose="020B0503020204020204" pitchFamily="34" charset="-122"/>
                          <a:ea typeface="微软雅黑" panose="020B0503020204020204" pitchFamily="34" charset="-122"/>
                        </a:rPr>
                        <a:t>…</a:t>
                      </a:r>
                      <a:endParaRPr lang="zh-CN" altLang="en-US"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1ADB7"/>
                    </a:solidFill>
                  </a:tcPr>
                </a:tc>
                <a:tc>
                  <a:txBody>
                    <a:bodyPr/>
                    <a:lstStyle/>
                    <a:p>
                      <a:pPr algn="ctr"/>
                      <a:r>
                        <a:rPr lang="en-US" altLang="zh-CN" b="0" dirty="0">
                          <a:latin typeface="微软雅黑" panose="020B0503020204020204" pitchFamily="34" charset="-122"/>
                          <a:ea typeface="微软雅黑" panose="020B0503020204020204" pitchFamily="34" charset="-122"/>
                        </a:rPr>
                        <a:t>8</a:t>
                      </a:r>
                      <a:endParaRPr lang="zh-CN" altLang="en-US"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1ADB7"/>
                    </a:solidFill>
                  </a:tcPr>
                </a:tc>
                <a:tc>
                  <a:txBody>
                    <a:bodyPr/>
                    <a:lstStyle/>
                    <a:p>
                      <a:pPr algn="ctr"/>
                      <a:r>
                        <a:rPr lang="en-US" altLang="zh-CN" b="0" dirty="0">
                          <a:latin typeface="微软雅黑" panose="020B0503020204020204" pitchFamily="34" charset="-122"/>
                          <a:ea typeface="微软雅黑" panose="020B0503020204020204" pitchFamily="34" charset="-122"/>
                        </a:rPr>
                        <a:t>3</a:t>
                      </a:r>
                      <a:endParaRPr lang="zh-CN" altLang="en-US"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1ADB7"/>
                    </a:solidFill>
                  </a:tcPr>
                </a:tc>
              </a:tr>
            </a:tbl>
          </a:graphicData>
        </a:graphic>
      </p:graphicFrame>
      <p:sp>
        <p:nvSpPr>
          <p:cNvPr id="8" name="矩形 7"/>
          <p:cNvSpPr/>
          <p:nvPr/>
        </p:nvSpPr>
        <p:spPr>
          <a:xfrm>
            <a:off x="8221344" y="2745850"/>
            <a:ext cx="1244251"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cs typeface="Arial" panose="020B0604020202020204" pitchFamily="34" charset="0"/>
              </a:rPr>
              <a:t>查找 </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x=2</a:t>
            </a:r>
            <a:endParaRPr lang="zh-CN" altLang="en-US" sz="20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弧形 8"/>
          <p:cNvSpPr/>
          <p:nvPr/>
        </p:nvSpPr>
        <p:spPr>
          <a:xfrm rot="430290">
            <a:off x="9311935" y="2415409"/>
            <a:ext cx="444390" cy="660883"/>
          </a:xfrm>
          <a:prstGeom prst="arc">
            <a:avLst>
              <a:gd name="adj1" fmla="val 15694059"/>
              <a:gd name="adj2" fmla="val 0"/>
            </a:avLst>
          </a:prstGeom>
          <a:ln w="12700">
            <a:solidFill>
              <a:schemeClr val="tx1"/>
            </a:solidFill>
            <a:headEnd type="none" w="med" len="med"/>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10" name="表格 9"/>
          <p:cNvGraphicFramePr>
            <a:graphicFrameLocks noGrp="1"/>
          </p:cNvGraphicFramePr>
          <p:nvPr/>
        </p:nvGraphicFramePr>
        <p:xfrm>
          <a:off x="9575545" y="4077426"/>
          <a:ext cx="2167164" cy="365760"/>
        </p:xfrm>
        <a:graphic>
          <a:graphicData uri="http://schemas.openxmlformats.org/drawingml/2006/table">
            <a:tbl>
              <a:tblPr firstRow="1" bandRow="1">
                <a:tableStyleId>{5C22544A-7EE6-4342-B048-85BDC9FD1C3A}</a:tableStyleId>
              </a:tblPr>
              <a:tblGrid>
                <a:gridCol w="361194"/>
                <a:gridCol w="361194"/>
                <a:gridCol w="361194"/>
                <a:gridCol w="361194"/>
                <a:gridCol w="361194"/>
                <a:gridCol w="361194"/>
              </a:tblGrid>
              <a:tr h="289228">
                <a:tc>
                  <a:txBody>
                    <a:bodyPr/>
                    <a:lstStyle/>
                    <a:p>
                      <a:pPr algn="ctr"/>
                      <a:r>
                        <a:rPr lang="en-US" altLang="zh-CN" b="0" dirty="0">
                          <a:latin typeface="微软雅黑" panose="020B0503020204020204" pitchFamily="34" charset="-122"/>
                          <a:ea typeface="微软雅黑" panose="020B0503020204020204" pitchFamily="34" charset="-122"/>
                        </a:rPr>
                        <a:t>2</a:t>
                      </a:r>
                      <a:endParaRPr lang="zh-CN" altLang="en-US"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1ADB7"/>
                    </a:solidFill>
                  </a:tcPr>
                </a:tc>
                <a:tc>
                  <a:txBody>
                    <a:bodyPr/>
                    <a:lstStyle/>
                    <a:p>
                      <a:pPr algn="ctr"/>
                      <a:r>
                        <a:rPr lang="en-US" altLang="zh-CN" b="0" dirty="0">
                          <a:latin typeface="微软雅黑" panose="020B0503020204020204" pitchFamily="34" charset="-122"/>
                          <a:ea typeface="微软雅黑" panose="020B0503020204020204" pitchFamily="34" charset="-122"/>
                        </a:rPr>
                        <a:t>6</a:t>
                      </a:r>
                      <a:endParaRPr lang="zh-CN" altLang="en-US"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1ADB7"/>
                    </a:solidFill>
                  </a:tcPr>
                </a:tc>
                <a:tc>
                  <a:txBody>
                    <a:bodyPr/>
                    <a:lstStyle/>
                    <a:p>
                      <a:pPr algn="ctr"/>
                      <a:r>
                        <a:rPr lang="en-US" altLang="zh-CN" b="0" dirty="0">
                          <a:latin typeface="微软雅黑" panose="020B0503020204020204" pitchFamily="34" charset="-122"/>
                          <a:ea typeface="微软雅黑" panose="020B0503020204020204" pitchFamily="34" charset="-122"/>
                        </a:rPr>
                        <a:t>4</a:t>
                      </a:r>
                      <a:endParaRPr lang="zh-CN" altLang="en-US"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1ADB7"/>
                    </a:solidFill>
                  </a:tcPr>
                </a:tc>
                <a:tc>
                  <a:txBody>
                    <a:bodyPr/>
                    <a:lstStyle/>
                    <a:p>
                      <a:pPr algn="ctr"/>
                      <a:r>
                        <a:rPr lang="en-US" altLang="zh-CN" b="0" dirty="0">
                          <a:latin typeface="微软雅黑" panose="020B0503020204020204" pitchFamily="34" charset="-122"/>
                          <a:ea typeface="微软雅黑" panose="020B0503020204020204" pitchFamily="34" charset="-122"/>
                        </a:rPr>
                        <a:t>…</a:t>
                      </a:r>
                      <a:endParaRPr lang="zh-CN" altLang="en-US"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1ADB7"/>
                    </a:solidFill>
                  </a:tcPr>
                </a:tc>
                <a:tc>
                  <a:txBody>
                    <a:bodyPr/>
                    <a:lstStyle/>
                    <a:p>
                      <a:pPr algn="ctr"/>
                      <a:r>
                        <a:rPr lang="en-US" altLang="zh-CN" b="0" dirty="0">
                          <a:latin typeface="微软雅黑" panose="020B0503020204020204" pitchFamily="34" charset="-122"/>
                          <a:ea typeface="微软雅黑" panose="020B0503020204020204" pitchFamily="34" charset="-122"/>
                        </a:rPr>
                        <a:t>8</a:t>
                      </a:r>
                      <a:endParaRPr lang="zh-CN" altLang="en-US"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1ADB7"/>
                    </a:solidFill>
                  </a:tcPr>
                </a:tc>
                <a:tc>
                  <a:txBody>
                    <a:bodyPr/>
                    <a:lstStyle/>
                    <a:p>
                      <a:pPr algn="ctr"/>
                      <a:r>
                        <a:rPr lang="en-US" altLang="zh-CN" b="0" dirty="0">
                          <a:latin typeface="微软雅黑" panose="020B0503020204020204" pitchFamily="34" charset="-122"/>
                          <a:ea typeface="微软雅黑" panose="020B0503020204020204" pitchFamily="34" charset="-122"/>
                        </a:rPr>
                        <a:t>3</a:t>
                      </a:r>
                      <a:endParaRPr lang="zh-CN" altLang="en-US"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1ADB7"/>
                    </a:solidFill>
                  </a:tcPr>
                </a:tc>
              </a:tr>
            </a:tbl>
          </a:graphicData>
        </a:graphic>
      </p:graphicFrame>
      <p:sp>
        <p:nvSpPr>
          <p:cNvPr id="11" name="矩形 10"/>
          <p:cNvSpPr/>
          <p:nvPr/>
        </p:nvSpPr>
        <p:spPr>
          <a:xfrm>
            <a:off x="8221344" y="4070703"/>
            <a:ext cx="1244251"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cs typeface="Arial" panose="020B0604020202020204" pitchFamily="34" charset="0"/>
              </a:rPr>
              <a:t>查找 </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x=0</a:t>
            </a:r>
            <a:endParaRPr lang="zh-CN" altLang="en-US" sz="20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弧形 11"/>
          <p:cNvSpPr/>
          <p:nvPr/>
        </p:nvSpPr>
        <p:spPr>
          <a:xfrm rot="430290">
            <a:off x="11456042" y="3740262"/>
            <a:ext cx="444390" cy="660883"/>
          </a:xfrm>
          <a:prstGeom prst="arc">
            <a:avLst>
              <a:gd name="adj1" fmla="val 15694059"/>
              <a:gd name="adj2" fmla="val 0"/>
            </a:avLst>
          </a:prstGeom>
          <a:ln w="12700">
            <a:solidFill>
              <a:schemeClr val="tx1"/>
            </a:solidFill>
            <a:headEnd type="none" w="med" len="med"/>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3" name="组合 12"/>
          <p:cNvGrpSpPr/>
          <p:nvPr/>
        </p:nvGrpSpPr>
        <p:grpSpPr>
          <a:xfrm>
            <a:off x="8561259" y="5195968"/>
            <a:ext cx="3046515" cy="940636"/>
            <a:chOff x="8561259" y="5195968"/>
            <a:chExt cx="3046515" cy="940636"/>
          </a:xfrm>
        </p:grpSpPr>
        <p:sp>
          <p:nvSpPr>
            <p:cNvPr id="14" name="矩形 13"/>
            <p:cNvSpPr/>
            <p:nvPr/>
          </p:nvSpPr>
          <p:spPr>
            <a:xfrm>
              <a:off x="8627915" y="5451480"/>
              <a:ext cx="2979859" cy="400110"/>
            </a:xfrm>
            <a:prstGeom prst="rect">
              <a:avLst/>
            </a:prstGeom>
          </p:spPr>
          <p:txBody>
            <a:bodyPr wrap="square">
              <a:spAutoFit/>
            </a:bodyPr>
            <a:lstStyle/>
            <a:p>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i</a:t>
              </a:r>
              <a:r>
                <a:rPr lang="en-US" altLang="zh-CN" sz="2000" dirty="0">
                  <a:latin typeface="微软雅黑" panose="020B0503020204020204" pitchFamily="34" charset="-122"/>
                  <a:ea typeface="微软雅黑" panose="020B0503020204020204" pitchFamily="34" charset="-122"/>
                </a:rPr>
                <a:t> · — = ——— = O(n)</a:t>
              </a:r>
              <a:endParaRPr lang="zh-CN" altLang="en-US" sz="2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5" name="矩形 14"/>
            <p:cNvSpPr/>
            <p:nvPr/>
          </p:nvSpPr>
          <p:spPr>
            <a:xfrm>
              <a:off x="8561259" y="5798050"/>
              <a:ext cx="551754" cy="338554"/>
            </a:xfrm>
            <a:prstGeom prst="rect">
              <a:avLst/>
            </a:prstGeom>
          </p:spPr>
          <p:txBody>
            <a:bodyPr wrap="square">
              <a:spAutoFit/>
            </a:bodyPr>
            <a:lstStyle/>
            <a:p>
              <a:pPr algn="ct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矩形 15"/>
            <p:cNvSpPr/>
            <p:nvPr/>
          </p:nvSpPr>
          <p:spPr>
            <a:xfrm>
              <a:off x="8662958" y="5195968"/>
              <a:ext cx="327334" cy="338554"/>
            </a:xfrm>
            <a:prstGeom prst="rect">
              <a:avLst/>
            </a:prstGeom>
          </p:spPr>
          <p:txBody>
            <a:bodyPr wrap="square">
              <a:spAutoFit/>
            </a:bodyPr>
            <a:lstStyle/>
            <a:p>
              <a:pPr algn="ctr"/>
              <a:r>
                <a:rPr lang="en-US" altLang="zh-CN" sz="1600" dirty="0">
                  <a:latin typeface="微软雅黑" panose="020B0503020204020204" pitchFamily="34" charset="-122"/>
                  <a:ea typeface="微软雅黑" panose="020B0503020204020204" pitchFamily="34" charset="-122"/>
                </a:rPr>
                <a:t>n</a:t>
              </a:r>
              <a:endParaRPr lang="zh-CN" altLang="en-US"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矩形 16"/>
            <p:cNvSpPr/>
            <p:nvPr/>
          </p:nvSpPr>
          <p:spPr>
            <a:xfrm>
              <a:off x="9177524" y="5309732"/>
              <a:ext cx="365806" cy="400110"/>
            </a:xfrm>
            <a:prstGeom prst="rect">
              <a:avLst/>
            </a:prstGeom>
          </p:spPr>
          <p:txBody>
            <a:bodyPr wrap="square">
              <a:spAutoFit/>
            </a:bodyPr>
            <a:lstStyle/>
            <a:p>
              <a:r>
                <a:rPr lang="en-US" altLang="zh-CN" sz="2000" dirty="0">
                  <a:latin typeface="微软雅黑" panose="020B0503020204020204" pitchFamily="34" charset="-122"/>
                  <a:ea typeface="微软雅黑" panose="020B0503020204020204" pitchFamily="34" charset="-122"/>
                </a:rPr>
                <a:t>1</a:t>
              </a:r>
              <a:endParaRPr lang="zh-CN" altLang="en-US" sz="2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8" name="矩形 17"/>
            <p:cNvSpPr/>
            <p:nvPr/>
          </p:nvSpPr>
          <p:spPr>
            <a:xfrm>
              <a:off x="9173517" y="5578503"/>
              <a:ext cx="373820" cy="400110"/>
            </a:xfrm>
            <a:prstGeom prst="rect">
              <a:avLst/>
            </a:prstGeom>
          </p:spPr>
          <p:txBody>
            <a:bodyPr wrap="square">
              <a:spAutoFit/>
            </a:bodyPr>
            <a:lstStyle/>
            <a:p>
              <a:pPr algn="ctr"/>
              <a:r>
                <a:rPr lang="en-US" altLang="zh-CN" sz="2000" dirty="0">
                  <a:latin typeface="微软雅黑" panose="020B0503020204020204" pitchFamily="34" charset="-122"/>
                  <a:ea typeface="微软雅黑" panose="020B0503020204020204" pitchFamily="34" charset="-122"/>
                </a:rPr>
                <a:t>n</a:t>
              </a:r>
              <a:endParaRPr lang="zh-CN" altLang="en-US" sz="2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9" name="矩形 18"/>
            <p:cNvSpPr/>
            <p:nvPr/>
          </p:nvSpPr>
          <p:spPr>
            <a:xfrm>
              <a:off x="9751827" y="5309790"/>
              <a:ext cx="1176925" cy="400110"/>
            </a:xfrm>
            <a:prstGeom prst="rect">
              <a:avLst/>
            </a:prstGeom>
          </p:spPr>
          <p:txBody>
            <a:bodyPr wrap="square">
              <a:spAutoFit/>
            </a:bodyPr>
            <a:lstStyle/>
            <a:p>
              <a:r>
                <a:rPr lang="en-US" altLang="zh-CN" sz="2000" dirty="0">
                  <a:latin typeface="微软雅黑" panose="020B0503020204020204" pitchFamily="34" charset="-122"/>
                  <a:ea typeface="微软雅黑" panose="020B0503020204020204" pitchFamily="34" charset="-122"/>
                </a:rPr>
                <a:t>n(n+1)</a:t>
              </a:r>
              <a:endParaRPr lang="zh-CN" altLang="en-US" sz="2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10062809" y="5643924"/>
              <a:ext cx="554960" cy="400110"/>
            </a:xfrm>
            <a:prstGeom prst="rect">
              <a:avLst/>
            </a:prstGeom>
          </p:spPr>
          <p:txBody>
            <a:bodyPr wrap="square">
              <a:spAutoFit/>
            </a:bodyPr>
            <a:lstStyle/>
            <a:p>
              <a:pPr algn="ctr"/>
              <a:r>
                <a:rPr lang="en-US" altLang="zh-CN" sz="2000" dirty="0">
                  <a:latin typeface="微软雅黑" panose="020B0503020204020204" pitchFamily="34" charset="-122"/>
                  <a:ea typeface="微软雅黑" panose="020B0503020204020204" pitchFamily="34" charset="-122"/>
                </a:rPr>
                <a:t>2n</a:t>
              </a:r>
              <a:endParaRPr lang="zh-CN" altLang="en-US" sz="2400" dirty="0">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22" name="矩形 21"/>
          <p:cNvSpPr/>
          <p:nvPr/>
        </p:nvSpPr>
        <p:spPr>
          <a:xfrm>
            <a:off x="11073937" y="3468415"/>
            <a:ext cx="645098" cy="369332"/>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O(n)</a:t>
            </a:r>
            <a:endParaRPr lang="zh-CN" altLang="en-US" dirty="0"/>
          </a:p>
        </p:txBody>
      </p:sp>
      <p:sp>
        <p:nvSpPr>
          <p:cNvPr id="23" name="矩形 22"/>
          <p:cNvSpPr/>
          <p:nvPr/>
        </p:nvSpPr>
        <p:spPr>
          <a:xfrm>
            <a:off x="8899348" y="2184074"/>
            <a:ext cx="668773"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O(1)</a:t>
            </a:r>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空间复杂性的度量</a:t>
            </a:r>
            <a:endParaRPr lang="zh-CN" altLang="en-US" sz="2800" dirty="0"/>
          </a:p>
        </p:txBody>
      </p:sp>
      <p:sp>
        <p:nvSpPr>
          <p:cNvPr id="3" name="副标题 2"/>
          <p:cNvSpPr>
            <a:spLocks noGrp="1"/>
          </p:cNvSpPr>
          <p:nvPr>
            <p:ph type="subTitle" idx="1"/>
          </p:nvPr>
        </p:nvSpPr>
        <p:spPr/>
        <p:txBody>
          <a:bodyPr/>
          <a:lstStyle/>
          <a:p>
            <a:r>
              <a:rPr lang="en-US" altLang="zh-CN" dirty="0"/>
              <a:t>1.4 </a:t>
            </a:r>
            <a:r>
              <a:rPr lang="zh-CN" altLang="en-US" dirty="0"/>
              <a:t>算法分析与优化</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98073"/>
          </a:xfrm>
        </p:spPr>
        <p:txBody>
          <a:bodyPr>
            <a:normAutofit/>
          </a:bodyPr>
          <a:lstStyle/>
          <a:p>
            <a:pPr algn="just">
              <a:lnSpc>
                <a:spcPct val="110000"/>
              </a:lnSpc>
            </a:pPr>
            <a:r>
              <a:rPr lang="zh-CN" altLang="en-US" sz="2400" b="1" dirty="0"/>
              <a:t>算法执行时的空间消耗</a:t>
            </a:r>
            <a:r>
              <a:rPr lang="zh-CN" altLang="en-US" sz="2400" dirty="0"/>
              <a:t>：包括程序代码本身所占的空间、存储数据所占的空间和中间过程使用的辅助空间等。</a:t>
            </a:r>
            <a:endParaRPr lang="en-US" altLang="zh-CN" sz="2400" dirty="0"/>
          </a:p>
          <a:p>
            <a:pPr algn="just">
              <a:lnSpc>
                <a:spcPct val="110000"/>
              </a:lnSpc>
            </a:pPr>
            <a:r>
              <a:rPr lang="zh-CN" altLang="en-US" sz="2400" b="1" dirty="0"/>
              <a:t>注意</a:t>
            </a:r>
            <a:r>
              <a:rPr lang="zh-CN" altLang="en-US" sz="2400" dirty="0"/>
              <a:t>：</a:t>
            </a:r>
            <a:endParaRPr lang="en-US" altLang="zh-CN" sz="2400" dirty="0"/>
          </a:p>
          <a:p>
            <a:pPr marL="342900" indent="-342900" algn="just">
              <a:lnSpc>
                <a:spcPct val="110000"/>
              </a:lnSpc>
              <a:spcBef>
                <a:spcPts val="0"/>
              </a:spcBef>
              <a:buFont typeface="Arial" panose="020B0604020202020204" pitchFamily="34" charset="0"/>
              <a:buChar char="•"/>
            </a:pPr>
            <a:r>
              <a:rPr lang="zh-CN" altLang="en-US" sz="2400" dirty="0"/>
              <a:t>算法运行的瓶颈在于内存空间（以</a:t>
            </a:r>
            <a:r>
              <a:rPr lang="en-US" altLang="zh-CN" sz="2400" dirty="0"/>
              <a:t>TB</a:t>
            </a:r>
            <a:r>
              <a:rPr lang="zh-CN" altLang="en-US" sz="2400" dirty="0"/>
              <a:t>为单位）与外存空间（以</a:t>
            </a:r>
            <a:r>
              <a:rPr lang="en-US" altLang="zh-CN" sz="2400" dirty="0"/>
              <a:t>TB</a:t>
            </a:r>
            <a:r>
              <a:rPr lang="zh-CN" altLang="en-US" sz="2400" dirty="0"/>
              <a:t>为单位）的较大差异引起的</a:t>
            </a:r>
            <a:endParaRPr lang="en-US" altLang="zh-CN" sz="2400" dirty="0"/>
          </a:p>
          <a:p>
            <a:pPr marL="342900" indent="-342900" algn="just">
              <a:lnSpc>
                <a:spcPct val="110000"/>
              </a:lnSpc>
              <a:buFont typeface="Arial" panose="020B0604020202020204" pitchFamily="34" charset="0"/>
              <a:buChar char="•"/>
            </a:pPr>
            <a:r>
              <a:rPr lang="zh-CN" altLang="en-US" sz="2400" dirty="0"/>
              <a:t>每一段程序代码在执行时，都需要将其代码和所需的数据装入内存。若所需空间大于现有内存，则会出现内存溢出、宕机等情况</a:t>
            </a:r>
            <a:endParaRPr lang="en-US" altLang="zh-CN" sz="2400" dirty="0"/>
          </a:p>
          <a:p>
            <a:pPr algn="just">
              <a:lnSpc>
                <a:spcPct val="110000"/>
              </a:lnSpc>
            </a:pPr>
            <a:r>
              <a:rPr lang="zh-CN" altLang="en-US" sz="2400" b="1" dirty="0"/>
              <a:t>算法的空间复杂性</a:t>
            </a:r>
            <a:r>
              <a:rPr lang="zh-CN" altLang="en-US" sz="2400" dirty="0"/>
              <a:t>：度量算法所使用的辅助空间大小和数据规模</a:t>
            </a:r>
            <a:r>
              <a:rPr lang="en-US" altLang="zh-CN" sz="2400" dirty="0"/>
              <a:t>n</a:t>
            </a:r>
            <a:r>
              <a:rPr lang="zh-CN" altLang="en-US" sz="2400" dirty="0"/>
              <a:t>之间的关系。空间复杂性的表示也常使用渐近复杂度来表达，定义方法与时间复杂性相似。</a:t>
            </a:r>
            <a:endParaRPr lang="en-US" altLang="zh-CN" sz="2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常用复杂度函数</a:t>
            </a:r>
            <a:endParaRPr lang="zh-CN" altLang="en-US" sz="2800" dirty="0"/>
          </a:p>
        </p:txBody>
      </p:sp>
      <p:sp>
        <p:nvSpPr>
          <p:cNvPr id="3" name="副标题 2"/>
          <p:cNvSpPr>
            <a:spLocks noGrp="1"/>
          </p:cNvSpPr>
          <p:nvPr>
            <p:ph type="subTitle" idx="1"/>
          </p:nvPr>
        </p:nvSpPr>
        <p:spPr/>
        <p:txBody>
          <a:bodyPr/>
          <a:lstStyle/>
          <a:p>
            <a:r>
              <a:rPr lang="en-US" altLang="zh-CN" dirty="0"/>
              <a:t>1.4 </a:t>
            </a:r>
            <a:r>
              <a:rPr lang="zh-CN" altLang="en-US" dirty="0"/>
              <a:t>算法分析与优化</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8" name="内容占位符 4"/>
          <p:cNvSpPr txBox="1"/>
          <p:nvPr/>
        </p:nvSpPr>
        <p:spPr>
          <a:xfrm>
            <a:off x="584225" y="1276350"/>
            <a:ext cx="11055325" cy="50980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gn="just">
              <a:lnSpc>
                <a:spcPct val="110000"/>
              </a:lnSpc>
            </a:pPr>
            <a:r>
              <a:rPr lang="zh-CN" altLang="en-US" sz="2400" dirty="0"/>
              <a:t>通常采用以下几种常见的时间复杂度函数。如图所示，当</a:t>
            </a:r>
            <a:r>
              <a:rPr lang="en-US" altLang="zh-CN" sz="2400" dirty="0"/>
              <a:t>N</a:t>
            </a:r>
            <a:r>
              <a:rPr lang="zh-CN" altLang="en-US" sz="2400" dirty="0"/>
              <a:t>逐渐增大时，它们的时间复杂度由左到右依次增大：</a:t>
            </a:r>
            <a:endParaRPr lang="en-US" altLang="zh-CN" sz="2400" dirty="0"/>
          </a:p>
          <a:p>
            <a:pPr algn="ctr">
              <a:lnSpc>
                <a:spcPct val="110000"/>
              </a:lnSpc>
            </a:pPr>
            <a:r>
              <a:rPr lang="en-US" altLang="zh-CN" sz="2400" b="1" kern="100" dirty="0">
                <a:cs typeface="Times New Roman" panose="02020603050405020304" pitchFamily="18" charset="0"/>
              </a:rPr>
              <a:t>O(</a:t>
            </a:r>
            <a:r>
              <a:rPr lang="en-US" altLang="zh-CN" sz="2400" b="1" kern="100" dirty="0" err="1">
                <a:cs typeface="Times New Roman" panose="02020603050405020304" pitchFamily="18" charset="0"/>
              </a:rPr>
              <a:t>logn</a:t>
            </a:r>
            <a:r>
              <a:rPr lang="en-US" altLang="zh-CN" sz="2400" b="1" kern="100" dirty="0">
                <a:cs typeface="Times New Roman" panose="02020603050405020304" pitchFamily="18" charset="0"/>
              </a:rPr>
              <a:t>) &lt; O(n) &lt; O(</a:t>
            </a:r>
            <a:r>
              <a:rPr lang="en-US" altLang="zh-CN" sz="2400" b="1" kern="100" dirty="0" err="1">
                <a:cs typeface="Times New Roman" panose="02020603050405020304" pitchFamily="18" charset="0"/>
              </a:rPr>
              <a:t>nlogn</a:t>
            </a:r>
            <a:r>
              <a:rPr lang="en-US" altLang="zh-CN" sz="2400" b="1" kern="100" dirty="0">
                <a:cs typeface="Times New Roman" panose="02020603050405020304" pitchFamily="18" charset="0"/>
              </a:rPr>
              <a:t>) &lt; O(n</a:t>
            </a:r>
            <a:r>
              <a:rPr lang="en-US" altLang="zh-CN" sz="2400" b="1" kern="100" baseline="30000" dirty="0">
                <a:cs typeface="Times New Roman" panose="02020603050405020304" pitchFamily="18" charset="0"/>
              </a:rPr>
              <a:t>2</a:t>
            </a:r>
            <a:r>
              <a:rPr lang="en-US" altLang="zh-CN" sz="2400" b="1" kern="100" dirty="0">
                <a:cs typeface="Times New Roman" panose="02020603050405020304" pitchFamily="18" charset="0"/>
              </a:rPr>
              <a:t>) &lt; O(n</a:t>
            </a:r>
            <a:r>
              <a:rPr lang="en-US" altLang="zh-CN" sz="2400" b="1" kern="100" baseline="30000" dirty="0">
                <a:cs typeface="Times New Roman" panose="02020603050405020304" pitchFamily="18" charset="0"/>
              </a:rPr>
              <a:t>3</a:t>
            </a:r>
            <a:r>
              <a:rPr lang="en-US" altLang="zh-CN" sz="2400" b="1" kern="100" dirty="0">
                <a:cs typeface="Times New Roman" panose="02020603050405020304" pitchFamily="18" charset="0"/>
              </a:rPr>
              <a:t>) &lt; O(2</a:t>
            </a:r>
            <a:r>
              <a:rPr lang="en-US" altLang="zh-CN" sz="2400" b="1" kern="100" baseline="30000" dirty="0">
                <a:cs typeface="Times New Roman" panose="02020603050405020304" pitchFamily="18" charset="0"/>
              </a:rPr>
              <a:t>n</a:t>
            </a:r>
            <a:r>
              <a:rPr lang="en-US" altLang="zh-CN" sz="2400" b="1" kern="100" dirty="0">
                <a:cs typeface="Times New Roman" panose="02020603050405020304" pitchFamily="18" charset="0"/>
              </a:rPr>
              <a:t>) &lt; O(n!) &lt; O(</a:t>
            </a:r>
            <a:r>
              <a:rPr lang="en-US" altLang="zh-CN" sz="2400" b="1" kern="100" dirty="0" err="1">
                <a:cs typeface="Times New Roman" panose="02020603050405020304" pitchFamily="18" charset="0"/>
              </a:rPr>
              <a:t>n</a:t>
            </a:r>
            <a:r>
              <a:rPr lang="en-US" altLang="zh-CN" sz="2400" b="1" kern="100" baseline="30000" dirty="0" err="1">
                <a:cs typeface="Times New Roman" panose="02020603050405020304" pitchFamily="18" charset="0"/>
              </a:rPr>
              <a:t>n</a:t>
            </a:r>
            <a:r>
              <a:rPr lang="en-US" altLang="zh-CN" sz="2400" b="1" kern="100" dirty="0">
                <a:cs typeface="Times New Roman" panose="02020603050405020304" pitchFamily="18" charset="0"/>
              </a:rPr>
              <a:t>)</a:t>
            </a:r>
            <a:endParaRPr lang="en-US" altLang="zh-CN" sz="2400" b="1" dirty="0"/>
          </a:p>
          <a:p>
            <a:pPr>
              <a:lnSpc>
                <a:spcPct val="110000"/>
              </a:lnSpc>
            </a:pPr>
            <a:endParaRPr lang="en-US" altLang="zh-CN" sz="2400" dirty="0"/>
          </a:p>
        </p:txBody>
      </p:sp>
      <p:pic>
        <p:nvPicPr>
          <p:cNvPr id="1026"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t="21284"/>
          <a:stretch>
            <a:fillRect/>
          </a:stretch>
        </p:blipFill>
        <p:spPr bwMode="auto">
          <a:xfrm>
            <a:off x="2483595" y="2661667"/>
            <a:ext cx="7256584" cy="380461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p:nvPr/>
        </p:nvGrpSpPr>
        <p:grpSpPr>
          <a:xfrm>
            <a:off x="9740179" y="3374210"/>
            <a:ext cx="1136379" cy="2092002"/>
            <a:chOff x="625769" y="2716819"/>
            <a:chExt cx="1869420" cy="3275099"/>
          </a:xfrm>
        </p:grpSpPr>
        <p:pic>
          <p:nvPicPr>
            <p:cNvPr id="12"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35128" t="12298" r="46789" b="80638"/>
            <a:stretch>
              <a:fillRect/>
            </a:stretch>
          </p:blipFill>
          <p:spPr bwMode="auto">
            <a:xfrm>
              <a:off x="627370" y="4332146"/>
              <a:ext cx="1844853" cy="41323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74155" t="4968" r="11903" b="87876"/>
            <a:stretch>
              <a:fillRect/>
            </a:stretch>
          </p:blipFill>
          <p:spPr bwMode="auto">
            <a:xfrm>
              <a:off x="625769" y="3121259"/>
              <a:ext cx="1422490" cy="41860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56520" t="5116" r="25754" b="87284"/>
            <a:stretch>
              <a:fillRect/>
            </a:stretch>
          </p:blipFill>
          <p:spPr bwMode="auto">
            <a:xfrm>
              <a:off x="627596" y="3933996"/>
              <a:ext cx="1808468" cy="44461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14887" t="5351" r="66807" b="87584"/>
            <a:stretch>
              <a:fillRect/>
            </a:stretch>
          </p:blipFill>
          <p:spPr bwMode="auto">
            <a:xfrm>
              <a:off x="627596" y="5578680"/>
              <a:ext cx="1867593" cy="41323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14887" t="11938" r="66807" b="80716"/>
            <a:stretch>
              <a:fillRect/>
            </a:stretch>
          </p:blipFill>
          <p:spPr bwMode="auto">
            <a:xfrm>
              <a:off x="627596" y="5171382"/>
              <a:ext cx="1867593" cy="42970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35128" t="4915" r="46789" b="86969"/>
            <a:stretch>
              <a:fillRect/>
            </a:stretch>
          </p:blipFill>
          <p:spPr bwMode="auto">
            <a:xfrm>
              <a:off x="627372" y="4751588"/>
              <a:ext cx="1844853" cy="47478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56520" t="11114" r="25754" b="80445"/>
            <a:stretch>
              <a:fillRect/>
            </a:stretch>
          </p:blipFill>
          <p:spPr bwMode="auto">
            <a:xfrm>
              <a:off x="627596" y="3496630"/>
              <a:ext cx="1808468" cy="49375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74155" t="11097" r="11903" b="80753"/>
            <a:stretch>
              <a:fillRect/>
            </a:stretch>
          </p:blipFill>
          <p:spPr bwMode="auto">
            <a:xfrm>
              <a:off x="625769" y="2716819"/>
              <a:ext cx="1422490" cy="476743"/>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sz="2800" dirty="0"/>
              <a:t>渐近表示法的计算</a:t>
            </a:r>
            <a:endParaRPr lang="zh-CN" altLang="en-US" sz="2800" dirty="0"/>
          </a:p>
        </p:txBody>
      </p:sp>
      <p:sp>
        <p:nvSpPr>
          <p:cNvPr id="3" name="副标题 2"/>
          <p:cNvSpPr>
            <a:spLocks noGrp="1"/>
          </p:cNvSpPr>
          <p:nvPr>
            <p:ph type="subTitle" idx="1"/>
          </p:nvPr>
        </p:nvSpPr>
        <p:spPr/>
        <p:txBody>
          <a:bodyPr/>
          <a:lstStyle/>
          <a:p>
            <a:r>
              <a:rPr lang="en-US" altLang="zh-CN" dirty="0"/>
              <a:t>1.4 </a:t>
            </a:r>
            <a:r>
              <a:rPr lang="zh-CN" altLang="en-US" dirty="0"/>
              <a:t>算法分析与优化</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98073"/>
          </a:xfrm>
        </p:spPr>
        <p:txBody>
          <a:bodyPr>
            <a:normAutofit/>
          </a:bodyPr>
          <a:lstStyle/>
          <a:p>
            <a:pPr algn="just">
              <a:lnSpc>
                <a:spcPct val="110000"/>
              </a:lnSpc>
            </a:pPr>
            <a:r>
              <a:rPr lang="zh-CN" altLang="en-US" sz="2400" b="1" dirty="0"/>
              <a:t>求和定理</a:t>
            </a:r>
            <a:r>
              <a:rPr lang="zh-CN" altLang="en-US" sz="2400" dirty="0"/>
              <a:t>：假设两个已知程序片段的时间复杂度分别为</a:t>
            </a:r>
            <a:r>
              <a:rPr lang="en-US" altLang="zh-CN" sz="2400" dirty="0"/>
              <a:t>T</a:t>
            </a:r>
            <a:r>
              <a:rPr lang="en-US" altLang="zh-CN" sz="2400" baseline="-25000" dirty="0"/>
              <a:t>1</a:t>
            </a:r>
            <a:r>
              <a:rPr lang="en-US" altLang="zh-CN" sz="2400" dirty="0"/>
              <a:t>(n)=O(f(n))</a:t>
            </a:r>
            <a:r>
              <a:rPr lang="zh-CN" altLang="en-US" sz="2400" dirty="0"/>
              <a:t>和</a:t>
            </a:r>
            <a:r>
              <a:rPr lang="en-US" altLang="zh-CN" sz="2400" dirty="0"/>
              <a:t>T</a:t>
            </a:r>
            <a:r>
              <a:rPr lang="en-US" altLang="zh-CN" sz="2400" baseline="-25000" dirty="0"/>
              <a:t>2</a:t>
            </a:r>
            <a:r>
              <a:rPr lang="en-US" altLang="zh-CN" sz="2400" dirty="0"/>
              <a:t>(n)= O(g(n))</a:t>
            </a:r>
            <a:r>
              <a:rPr lang="zh-CN" altLang="en-US" sz="2400" dirty="0"/>
              <a:t>，那么顺序组合两个程序片段得到的程序的时间复杂度为：</a:t>
            </a:r>
            <a:endParaRPr lang="en-US" altLang="zh-CN" sz="2400" dirty="0"/>
          </a:p>
          <a:p>
            <a:pPr algn="just">
              <a:lnSpc>
                <a:spcPct val="110000"/>
              </a:lnSpc>
            </a:pPr>
            <a:r>
              <a:rPr lang="en-US" altLang="zh-CN" sz="2400" dirty="0"/>
              <a:t>T1(n)+T2(n)= O(Max(f(n), g(n)))</a:t>
            </a:r>
            <a:endParaRPr lang="zh-CN" altLang="en-US" sz="2400" dirty="0"/>
          </a:p>
          <a:p>
            <a:pPr algn="just">
              <a:lnSpc>
                <a:spcPct val="110000"/>
              </a:lnSpc>
            </a:pPr>
            <a:r>
              <a:rPr lang="zh-CN" altLang="en-US" sz="2400" b="1" dirty="0"/>
              <a:t>用途</a:t>
            </a:r>
            <a:r>
              <a:rPr lang="zh-CN" altLang="en-US" sz="2400" dirty="0"/>
              <a:t>：适用于顺序语句</a:t>
            </a:r>
            <a:r>
              <a:rPr lang="en-US" altLang="zh-CN" sz="2400" dirty="0"/>
              <a:t>/</a:t>
            </a:r>
            <a:r>
              <a:rPr lang="zh-CN" altLang="en-US" sz="2400" dirty="0"/>
              <a:t>程序片段</a:t>
            </a:r>
            <a:endParaRPr lang="zh-CN" altLang="en-US" sz="2400" dirty="0"/>
          </a:p>
          <a:p>
            <a:pPr algn="just">
              <a:lnSpc>
                <a:spcPct val="110000"/>
              </a:lnSpc>
            </a:pPr>
            <a:r>
              <a:rPr lang="zh-CN" altLang="en-US" sz="2400" b="1" dirty="0"/>
              <a:t>求积定理</a:t>
            </a:r>
            <a:r>
              <a:rPr lang="zh-CN" altLang="en-US" sz="2400" dirty="0"/>
              <a:t>：假设两个已知程序片段的时间复杂度分别为</a:t>
            </a:r>
            <a:r>
              <a:rPr lang="en-US" altLang="zh-CN" sz="2400" dirty="0"/>
              <a:t>T1(n)=O(f(n))</a:t>
            </a:r>
            <a:r>
              <a:rPr lang="zh-CN" altLang="en-US" sz="2400" dirty="0"/>
              <a:t>和</a:t>
            </a:r>
            <a:r>
              <a:rPr lang="en-US" altLang="zh-CN" sz="2400" dirty="0"/>
              <a:t>T2(n)= O(g(n))</a:t>
            </a:r>
            <a:r>
              <a:rPr lang="zh-CN" altLang="en-US" sz="2400" dirty="0"/>
              <a:t>，那么交叉乘法组合两个程序片段得到的程序时间复杂度为：</a:t>
            </a:r>
            <a:endParaRPr lang="en-US" altLang="zh-CN" sz="2400" dirty="0"/>
          </a:p>
          <a:p>
            <a:pPr algn="just">
              <a:lnSpc>
                <a:spcPct val="110000"/>
              </a:lnSpc>
            </a:pPr>
            <a:r>
              <a:rPr lang="en-US" altLang="zh-CN" sz="2400" dirty="0"/>
              <a:t>T1(n)·T2(n)= O(f(n)·g(n))</a:t>
            </a:r>
            <a:endParaRPr lang="en-US" altLang="zh-CN" sz="2400" dirty="0"/>
          </a:p>
          <a:p>
            <a:pPr algn="just">
              <a:lnSpc>
                <a:spcPct val="110000"/>
              </a:lnSpc>
            </a:pPr>
            <a:r>
              <a:rPr lang="zh-CN" altLang="en-US" sz="2400" b="1" dirty="0"/>
              <a:t>用途</a:t>
            </a:r>
            <a:r>
              <a:rPr lang="zh-CN" altLang="en-US" sz="2400" dirty="0"/>
              <a:t>：适用于嵌套</a:t>
            </a:r>
            <a:r>
              <a:rPr lang="en-US" altLang="zh-CN" sz="2400" dirty="0"/>
              <a:t>/</a:t>
            </a:r>
            <a:r>
              <a:rPr lang="zh-CN" altLang="en-US" sz="2400" dirty="0"/>
              <a:t>多层嵌套循环语句</a:t>
            </a:r>
            <a:endParaRPr lang="en-US" altLang="zh-CN" sz="2400" b="1"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算法优化 </a:t>
            </a:r>
            <a:r>
              <a:rPr lang="en-US" altLang="zh-CN" sz="2800" dirty="0"/>
              <a:t>– </a:t>
            </a:r>
            <a:r>
              <a:rPr lang="zh-CN" altLang="en-US" sz="2800" dirty="0"/>
              <a:t>时间复杂度</a:t>
            </a:r>
            <a:endParaRPr lang="zh-CN" altLang="en-US" sz="2800" dirty="0"/>
          </a:p>
        </p:txBody>
      </p:sp>
      <p:sp>
        <p:nvSpPr>
          <p:cNvPr id="3" name="副标题 2"/>
          <p:cNvSpPr>
            <a:spLocks noGrp="1"/>
          </p:cNvSpPr>
          <p:nvPr>
            <p:ph type="subTitle" idx="1"/>
          </p:nvPr>
        </p:nvSpPr>
        <p:spPr/>
        <p:txBody>
          <a:bodyPr/>
          <a:lstStyle/>
          <a:p>
            <a:r>
              <a:rPr lang="en-US" altLang="zh-CN" dirty="0"/>
              <a:t>1.4 </a:t>
            </a:r>
            <a:r>
              <a:rPr lang="zh-CN" altLang="en-US" dirty="0"/>
              <a:t>算法分析与优化</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5227491" cy="2293327"/>
          </a:xfrm>
        </p:spPr>
        <p:txBody>
          <a:bodyPr>
            <a:normAutofit/>
          </a:bodyPr>
          <a:lstStyle/>
          <a:p>
            <a:pPr algn="just">
              <a:lnSpc>
                <a:spcPct val="110000"/>
              </a:lnSpc>
            </a:pPr>
            <a:r>
              <a:rPr lang="zh-CN" altLang="en-US" sz="2200" b="1" dirty="0"/>
              <a:t>例</a:t>
            </a:r>
            <a:r>
              <a:rPr lang="zh-CN" altLang="en-US" sz="2200" dirty="0"/>
              <a:t>：连续子序列最大和问题。该问题关注一个序列</a:t>
            </a:r>
            <a:r>
              <a:rPr lang="en-US" altLang="zh-CN" sz="2200" dirty="0"/>
              <a:t>s</a:t>
            </a:r>
            <a:r>
              <a:rPr lang="zh-CN" altLang="en-US" sz="2200" dirty="0"/>
              <a:t>，其元素值存储在一维整数数组</a:t>
            </a:r>
            <a:r>
              <a:rPr lang="en-US" altLang="zh-CN" sz="2200" dirty="0" err="1"/>
              <a:t>s.array</a:t>
            </a:r>
            <a:r>
              <a:rPr lang="en-US" altLang="zh-CN" sz="2200" dirty="0"/>
              <a:t>, </a:t>
            </a:r>
            <a:r>
              <a:rPr lang="zh-CN" altLang="en-US" sz="2200" dirty="0"/>
              <a:t>数组大小为</a:t>
            </a:r>
            <a:r>
              <a:rPr lang="en-US" altLang="zh-CN" sz="2200" dirty="0" err="1"/>
              <a:t>s.n</a:t>
            </a:r>
            <a:r>
              <a:rPr lang="zh-CN" altLang="en-US" sz="2200" dirty="0"/>
              <a:t>，希望从</a:t>
            </a:r>
            <a:r>
              <a:rPr lang="en-US" altLang="zh-CN" sz="2200" dirty="0" err="1"/>
              <a:t>s.array</a:t>
            </a:r>
            <a:r>
              <a:rPr lang="zh-CN" altLang="en-US" sz="2200" dirty="0"/>
              <a:t>中找出一个连续子序列，该子序列各元素的和最大。如果序列元素都是负数，计算结果返回</a:t>
            </a:r>
            <a:r>
              <a:rPr lang="en-US" altLang="zh-CN" sz="2200" dirty="0"/>
              <a:t>0</a:t>
            </a:r>
            <a:r>
              <a:rPr lang="zh-CN" altLang="en-US" sz="2200" dirty="0"/>
              <a:t>。</a:t>
            </a:r>
            <a:endParaRPr lang="en-US" altLang="zh-CN" sz="2200" dirty="0"/>
          </a:p>
        </p:txBody>
      </p:sp>
      <p:sp>
        <p:nvSpPr>
          <p:cNvPr id="6" name="内容占位符 4"/>
          <p:cNvSpPr txBox="1"/>
          <p:nvPr/>
        </p:nvSpPr>
        <p:spPr>
          <a:xfrm>
            <a:off x="584226" y="3604847"/>
            <a:ext cx="5227490" cy="274455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altLang="zh-CN" sz="2200" b="1" dirty="0"/>
              <a:t>O(n</a:t>
            </a:r>
            <a:r>
              <a:rPr lang="en-US" altLang="zh-CN" sz="2200" b="1" baseline="30000" dirty="0"/>
              <a:t>3</a:t>
            </a:r>
            <a:r>
              <a:rPr lang="en-US" altLang="zh-CN" sz="2200" b="1" dirty="0"/>
              <a:t>)</a:t>
            </a:r>
            <a:r>
              <a:rPr lang="zh-CN" altLang="en-US" sz="2200" b="1" dirty="0"/>
              <a:t>算法</a:t>
            </a:r>
            <a:r>
              <a:rPr lang="zh-CN" altLang="en-US" sz="2200" dirty="0"/>
              <a:t>：</a:t>
            </a:r>
            <a:endParaRPr lang="en-US" altLang="zh-CN" sz="2200" dirty="0"/>
          </a:p>
          <a:p>
            <a:pPr>
              <a:lnSpc>
                <a:spcPct val="110000"/>
              </a:lnSpc>
              <a:spcBef>
                <a:spcPts val="0"/>
              </a:spcBef>
            </a:pPr>
            <a:r>
              <a:rPr lang="en-US" altLang="zh-CN" sz="2200" dirty="0"/>
              <a:t>1. </a:t>
            </a:r>
            <a:r>
              <a:rPr lang="zh-CN" altLang="en-US" sz="2200" dirty="0"/>
              <a:t>枚举所有子序列</a:t>
            </a:r>
            <a:endParaRPr lang="en-US" altLang="zh-CN" sz="2200" dirty="0"/>
          </a:p>
          <a:p>
            <a:pPr>
              <a:lnSpc>
                <a:spcPct val="110000"/>
              </a:lnSpc>
              <a:spcBef>
                <a:spcPts val="0"/>
              </a:spcBef>
            </a:pPr>
            <a:r>
              <a:rPr lang="en-US" altLang="zh-CN" sz="2200" dirty="0"/>
              <a:t>2. </a:t>
            </a:r>
            <a:r>
              <a:rPr lang="zh-CN" altLang="en-US" sz="2200" dirty="0"/>
              <a:t>找出和最大的子序列</a:t>
            </a:r>
            <a:endParaRPr lang="en-US" altLang="zh-CN" sz="2200" dirty="0"/>
          </a:p>
          <a:p>
            <a:pPr>
              <a:lnSpc>
                <a:spcPct val="110000"/>
              </a:lnSpc>
              <a:spcBef>
                <a:spcPts val="0"/>
              </a:spcBef>
            </a:pPr>
            <a:r>
              <a:rPr lang="zh-CN" altLang="en-US" sz="2200" dirty="0"/>
              <a:t>运用求积定理，三层</a:t>
            </a:r>
            <a:r>
              <a:rPr lang="en-US" altLang="zh-CN" sz="2200" dirty="0"/>
              <a:t>for</a:t>
            </a:r>
            <a:r>
              <a:rPr lang="zh-CN" altLang="en-US" sz="2200" dirty="0"/>
              <a:t>循环：</a:t>
            </a:r>
            <a:endParaRPr lang="en-US" altLang="zh-CN" sz="2200" dirty="0"/>
          </a:p>
          <a:p>
            <a:pPr>
              <a:lnSpc>
                <a:spcPct val="110000"/>
              </a:lnSpc>
            </a:pPr>
            <a:endParaRPr lang="en-US" altLang="zh-CN" sz="3200" dirty="0"/>
          </a:p>
          <a:p>
            <a:pPr>
              <a:lnSpc>
                <a:spcPct val="110000"/>
              </a:lnSpc>
            </a:pPr>
            <a:r>
              <a:rPr lang="zh-CN" altLang="en-US" sz="2200" b="1" dirty="0">
                <a:solidFill>
                  <a:srgbClr val="C00000"/>
                </a:solidFill>
              </a:rPr>
              <a:t>总的时间复杂度就是</a:t>
            </a:r>
            <a:r>
              <a:rPr lang="en-US" altLang="zh-CN" sz="2200" b="1" dirty="0">
                <a:solidFill>
                  <a:srgbClr val="C00000"/>
                </a:solidFill>
              </a:rPr>
              <a:t>O(n</a:t>
            </a:r>
            <a:r>
              <a:rPr lang="en-US" altLang="zh-CN" sz="2200" b="1" baseline="30000" dirty="0">
                <a:solidFill>
                  <a:srgbClr val="C00000"/>
                </a:solidFill>
              </a:rPr>
              <a:t>3</a:t>
            </a:r>
            <a:r>
              <a:rPr lang="en-US" altLang="zh-CN" sz="2200" b="1" dirty="0">
                <a:solidFill>
                  <a:srgbClr val="C00000"/>
                </a:solidFill>
              </a:rPr>
              <a:t>)</a:t>
            </a:r>
            <a:endParaRPr lang="en-US" altLang="zh-CN" sz="2200" b="1" dirty="0">
              <a:solidFill>
                <a:srgbClr val="C00000"/>
              </a:solidFill>
            </a:endParaRPr>
          </a:p>
          <a:p>
            <a:pPr>
              <a:lnSpc>
                <a:spcPct val="110000"/>
              </a:lnSpc>
            </a:pPr>
            <a:endParaRPr lang="en-US" altLang="zh-CN" sz="2200" dirty="0"/>
          </a:p>
        </p:txBody>
      </p:sp>
      <p:sp>
        <p:nvSpPr>
          <p:cNvPr id="8" name="任意多边形: 形状 7"/>
          <p:cNvSpPr/>
          <p:nvPr/>
        </p:nvSpPr>
        <p:spPr>
          <a:xfrm>
            <a:off x="5893420" y="1306800"/>
            <a:ext cx="6062720" cy="5502519"/>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pc="-90" dirty="0">
                <a:latin typeface="微软雅黑" panose="020B0503020204020204" pitchFamily="34" charset="-122"/>
                <a:ea typeface="微软雅黑" panose="020B0503020204020204" pitchFamily="34" charset="-122"/>
              </a:rPr>
              <a:t>——————————————————————</a:t>
            </a:r>
            <a:endParaRPr lang="zh-CN" altLang="zh-CN" spc="-9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pc="-90" dirty="0">
                <a:latin typeface="微软雅黑" panose="020B0503020204020204" pitchFamily="34" charset="-122"/>
                <a:ea typeface="微软雅黑" panose="020B0503020204020204" pitchFamily="34" charset="-122"/>
              </a:rPr>
              <a:t> 算法</a:t>
            </a:r>
            <a:r>
              <a:rPr lang="en-US" altLang="zh-CN" spc="-90" dirty="0">
                <a:latin typeface="微软雅黑" panose="020B0503020204020204" pitchFamily="34" charset="-122"/>
                <a:ea typeface="微软雅黑" panose="020B0503020204020204" pitchFamily="34" charset="-122"/>
              </a:rPr>
              <a:t>1-7</a:t>
            </a:r>
            <a:r>
              <a:rPr lang="zh-CN" altLang="zh-CN" spc="-90" dirty="0">
                <a:latin typeface="微软雅黑" panose="020B0503020204020204" pitchFamily="34" charset="-122"/>
                <a:ea typeface="微软雅黑" panose="020B0503020204020204" pitchFamily="34" charset="-122"/>
              </a:rPr>
              <a:t>：</a:t>
            </a:r>
            <a:r>
              <a:rPr lang="zh-CN" altLang="en-US" spc="-90" dirty="0">
                <a:latin typeface="微软雅黑" panose="020B0503020204020204" pitchFamily="34" charset="-122"/>
                <a:ea typeface="微软雅黑" panose="020B0503020204020204" pitchFamily="34" charset="-122"/>
              </a:rPr>
              <a:t>连续子序列最大和问题</a:t>
            </a:r>
            <a:r>
              <a:rPr lang="en-US" altLang="zh-CN" spc="-90" dirty="0">
                <a:latin typeface="微软雅黑" panose="020B0503020204020204" pitchFamily="34" charset="-122"/>
                <a:ea typeface="微软雅黑" panose="020B0503020204020204" pitchFamily="34" charset="-122"/>
              </a:rPr>
              <a:t> - O(n</a:t>
            </a:r>
            <a:r>
              <a:rPr lang="en-US" altLang="zh-CN" spc="-90" baseline="30000" dirty="0">
                <a:latin typeface="微软雅黑" panose="020B0503020204020204" pitchFamily="34" charset="-122"/>
                <a:ea typeface="微软雅黑" panose="020B0503020204020204" pitchFamily="34" charset="-122"/>
              </a:rPr>
              <a:t>3</a:t>
            </a:r>
            <a:r>
              <a:rPr lang="en-US" altLang="zh-CN" spc="-90" dirty="0">
                <a:latin typeface="微软雅黑" panose="020B0503020204020204" pitchFamily="34" charset="-122"/>
                <a:ea typeface="微软雅黑" panose="020B0503020204020204" pitchFamily="34" charset="-122"/>
              </a:rPr>
              <a:t>)</a:t>
            </a:r>
            <a:r>
              <a:rPr lang="zh-CN" altLang="en-US" spc="-90" dirty="0">
                <a:latin typeface="微软雅黑" panose="020B0503020204020204" pitchFamily="34" charset="-122"/>
                <a:ea typeface="微软雅黑" panose="020B0503020204020204" pitchFamily="34" charset="-122"/>
              </a:rPr>
              <a:t>算法片段</a:t>
            </a:r>
            <a:endParaRPr lang="zh-CN" altLang="zh-CN" spc="-9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pc="-90" dirty="0">
                <a:latin typeface="微软雅黑" panose="020B0503020204020204" pitchFamily="34" charset="-122"/>
                <a:ea typeface="微软雅黑" panose="020B0503020204020204" pitchFamily="34" charset="-122"/>
              </a:rPr>
              <a:t>——————————————————————</a:t>
            </a:r>
            <a:endParaRPr lang="zh-CN" altLang="zh-CN" spc="-9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pc="-90" dirty="0">
                <a:latin typeface="微软雅黑" panose="020B0503020204020204" pitchFamily="34" charset="-122"/>
                <a:ea typeface="微软雅黑" panose="020B0503020204020204" pitchFamily="34" charset="-122"/>
              </a:rPr>
              <a:t> 输入：</a:t>
            </a:r>
            <a:r>
              <a:rPr lang="zh-CN" altLang="en-US" spc="-90" dirty="0">
                <a:latin typeface="微软雅黑" panose="020B0503020204020204" pitchFamily="34" charset="-122"/>
                <a:ea typeface="微软雅黑" panose="020B0503020204020204" pitchFamily="34" charset="-122"/>
              </a:rPr>
              <a:t>序列</a:t>
            </a:r>
            <a:r>
              <a:rPr lang="en-US" altLang="zh-CN" spc="-90" dirty="0">
                <a:latin typeface="微软雅黑" panose="020B0503020204020204" pitchFamily="34" charset="-122"/>
                <a:ea typeface="微软雅黑" panose="020B0503020204020204" pitchFamily="34" charset="-122"/>
              </a:rPr>
              <a:t>s</a:t>
            </a:r>
            <a:r>
              <a:rPr lang="zh-CN" altLang="en-US" spc="-90" dirty="0">
                <a:latin typeface="微软雅黑" panose="020B0503020204020204" pitchFamily="34" charset="-122"/>
                <a:ea typeface="微软雅黑" panose="020B0503020204020204" pitchFamily="34" charset="-122"/>
              </a:rPr>
              <a:t>，</a:t>
            </a:r>
            <a:r>
              <a:rPr lang="en-US" altLang="zh-CN" spc="-90" dirty="0" err="1">
                <a:latin typeface="微软雅黑" panose="020B0503020204020204" pitchFamily="34" charset="-122"/>
                <a:ea typeface="微软雅黑" panose="020B0503020204020204" pitchFamily="34" charset="-122"/>
              </a:rPr>
              <a:t>s.array</a:t>
            </a:r>
            <a:r>
              <a:rPr lang="en-US" altLang="zh-CN" spc="-90" dirty="0">
                <a:latin typeface="微软雅黑" panose="020B0503020204020204" pitchFamily="34" charset="-122"/>
                <a:ea typeface="微软雅黑" panose="020B0503020204020204" pitchFamily="34" charset="-122"/>
              </a:rPr>
              <a:t>[</a:t>
            </a:r>
            <a:r>
              <a:rPr lang="en-US" altLang="zh-CN" spc="-90" dirty="0" err="1">
                <a:latin typeface="微软雅黑" panose="020B0503020204020204" pitchFamily="34" charset="-122"/>
                <a:ea typeface="微软雅黑" panose="020B0503020204020204" pitchFamily="34" charset="-122"/>
              </a:rPr>
              <a:t>i</a:t>
            </a:r>
            <a:r>
              <a:rPr lang="en-US" altLang="zh-CN" spc="-90" dirty="0">
                <a:latin typeface="微软雅黑" panose="020B0503020204020204" pitchFamily="34" charset="-122"/>
                <a:ea typeface="微软雅黑" panose="020B0503020204020204" pitchFamily="34" charset="-122"/>
              </a:rPr>
              <a:t>]</a:t>
            </a:r>
            <a:r>
              <a:rPr lang="zh-CN" altLang="zh-CN" spc="-90" dirty="0">
                <a:latin typeface="微软雅黑" panose="020B0503020204020204" pitchFamily="34" charset="-122"/>
                <a:ea typeface="微软雅黑" panose="020B0503020204020204" pitchFamily="34" charset="-122"/>
              </a:rPr>
              <a:t>∈整数集</a:t>
            </a:r>
            <a:endParaRPr lang="zh-CN" altLang="zh-CN" spc="-9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pc="-90" dirty="0">
                <a:latin typeface="微软雅黑" panose="020B0503020204020204" pitchFamily="34" charset="-122"/>
                <a:ea typeface="微软雅黑" panose="020B0503020204020204" pitchFamily="34" charset="-122"/>
              </a:rPr>
              <a:t> 输出：</a:t>
            </a:r>
            <a:r>
              <a:rPr lang="zh-CN" altLang="en-US" spc="-90" dirty="0">
                <a:latin typeface="微软雅黑" panose="020B0503020204020204" pitchFamily="34" charset="-122"/>
                <a:ea typeface="微软雅黑" panose="020B0503020204020204" pitchFamily="34" charset="-122"/>
              </a:rPr>
              <a:t>序列</a:t>
            </a:r>
            <a:r>
              <a:rPr lang="en-US" altLang="zh-CN" spc="-90" dirty="0">
                <a:latin typeface="微软雅黑" panose="020B0503020204020204" pitchFamily="34" charset="-122"/>
                <a:ea typeface="微软雅黑" panose="020B0503020204020204" pitchFamily="34" charset="-122"/>
              </a:rPr>
              <a:t>s</a:t>
            </a:r>
            <a:r>
              <a:rPr lang="zh-CN" altLang="en-US" spc="-90" dirty="0">
                <a:latin typeface="微软雅黑" panose="020B0503020204020204" pitchFamily="34" charset="-122"/>
                <a:ea typeface="微软雅黑" panose="020B0503020204020204" pitchFamily="34" charset="-122"/>
              </a:rPr>
              <a:t>中最大的连续子序列之和</a:t>
            </a:r>
            <a:r>
              <a:rPr lang="en-US" altLang="zh-CN" spc="-90" dirty="0" err="1">
                <a:latin typeface="微软雅黑" panose="020B0503020204020204" pitchFamily="34" charset="-122"/>
                <a:ea typeface="微软雅黑" panose="020B0503020204020204" pitchFamily="34" charset="-122"/>
              </a:rPr>
              <a:t>max_sum</a:t>
            </a:r>
            <a:endParaRPr lang="zh-CN" altLang="zh-CN" spc="-90" dirty="0">
              <a:latin typeface="微软雅黑" panose="020B0503020204020204" pitchFamily="34" charset="-122"/>
              <a:ea typeface="微软雅黑" panose="020B0503020204020204" pitchFamily="34" charset="-122"/>
            </a:endParaRPr>
          </a:p>
          <a:p>
            <a:pPr marL="215900" lvl="0" indent="-2159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en-US" altLang="zh-CN" spc="-90" dirty="0" err="1">
                <a:latin typeface="微软雅黑" panose="020B0503020204020204" pitchFamily="34" charset="-122"/>
                <a:ea typeface="微软雅黑" panose="020B0503020204020204" pitchFamily="34" charset="-122"/>
              </a:rPr>
              <a:t>s.max_sum</a:t>
            </a:r>
            <a:r>
              <a:rPr lang="zh-CN" altLang="zh-CN" spc="-90" dirty="0">
                <a:latin typeface="微软雅黑" panose="020B0503020204020204" pitchFamily="34" charset="-122"/>
                <a:ea typeface="微软雅黑" panose="020B0503020204020204" pitchFamily="34" charset="-122"/>
              </a:rPr>
              <a:t> ← </a:t>
            </a:r>
            <a:r>
              <a:rPr lang="en-US" altLang="zh-CN" spc="-90" dirty="0">
                <a:latin typeface="微软雅黑" panose="020B0503020204020204" pitchFamily="34" charset="-122"/>
                <a:ea typeface="微软雅黑" panose="020B0503020204020204" pitchFamily="34" charset="-122"/>
              </a:rPr>
              <a:t>0	//</a:t>
            </a:r>
            <a:r>
              <a:rPr lang="zh-CN" altLang="en-US" spc="-90" dirty="0">
                <a:latin typeface="微软雅黑" panose="020B0503020204020204" pitchFamily="34" charset="-122"/>
                <a:ea typeface="微软雅黑" panose="020B0503020204020204" pitchFamily="34" charset="-122"/>
              </a:rPr>
              <a:t>设置最大子序列和初值</a:t>
            </a:r>
            <a:endParaRPr lang="en-US" altLang="zh-CN" spc="-90" dirty="0">
              <a:latin typeface="微软雅黑" panose="020B0503020204020204" pitchFamily="34" charset="-122"/>
              <a:ea typeface="微软雅黑" panose="020B0503020204020204" pitchFamily="34" charset="-122"/>
            </a:endParaRPr>
          </a:p>
          <a:p>
            <a:pPr marL="215900" indent="-2159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zh-CN" altLang="zh-CN" b="1" spc="-90" dirty="0">
                <a:latin typeface="微软雅黑" panose="020B0503020204020204" pitchFamily="34" charset="-122"/>
                <a:ea typeface="微软雅黑" panose="020B0503020204020204" pitchFamily="34" charset="-122"/>
              </a:rPr>
              <a:t>for</a:t>
            </a:r>
            <a:r>
              <a:rPr lang="zh-CN" altLang="zh-CN" spc="-90" dirty="0">
                <a:latin typeface="微软雅黑" panose="020B0503020204020204" pitchFamily="34" charset="-122"/>
                <a:ea typeface="微软雅黑" panose="020B0503020204020204" pitchFamily="34" charset="-122"/>
              </a:rPr>
              <a:t> i←1 </a:t>
            </a:r>
            <a:r>
              <a:rPr lang="zh-CN" altLang="zh-CN" b="1" spc="-90" dirty="0">
                <a:latin typeface="微软雅黑" panose="020B0503020204020204" pitchFamily="34" charset="-122"/>
                <a:ea typeface="微软雅黑" panose="020B0503020204020204" pitchFamily="34" charset="-122"/>
              </a:rPr>
              <a:t>to</a:t>
            </a:r>
            <a:r>
              <a:rPr lang="zh-CN" altLang="zh-CN" spc="-90" dirty="0">
                <a:latin typeface="微软雅黑" panose="020B0503020204020204" pitchFamily="34" charset="-122"/>
                <a:ea typeface="微软雅黑" panose="020B0503020204020204" pitchFamily="34" charset="-122"/>
              </a:rPr>
              <a:t> </a:t>
            </a:r>
            <a:r>
              <a:rPr lang="en-US" altLang="zh-CN" spc="-90" dirty="0">
                <a:latin typeface="微软雅黑" panose="020B0503020204020204" pitchFamily="34" charset="-122"/>
                <a:ea typeface="微软雅黑" panose="020B0503020204020204" pitchFamily="34" charset="-122"/>
              </a:rPr>
              <a:t>s.</a:t>
            </a:r>
            <a:r>
              <a:rPr lang="zh-CN" altLang="zh-CN" spc="-90" dirty="0">
                <a:latin typeface="微软雅黑" panose="020B0503020204020204" pitchFamily="34" charset="-122"/>
                <a:ea typeface="微软雅黑" panose="020B0503020204020204" pitchFamily="34" charset="-122"/>
              </a:rPr>
              <a:t>n </a:t>
            </a:r>
            <a:r>
              <a:rPr lang="zh-CN" altLang="zh-CN" b="1" spc="-90" dirty="0">
                <a:latin typeface="微软雅黑" panose="020B0503020204020204" pitchFamily="34" charset="-122"/>
                <a:ea typeface="微软雅黑" panose="020B0503020204020204" pitchFamily="34" charset="-122"/>
              </a:rPr>
              <a:t>do</a:t>
            </a:r>
            <a:r>
              <a:rPr lang="en-US" altLang="zh-CN" spc="-90" dirty="0">
                <a:latin typeface="微软雅黑" panose="020B0503020204020204" pitchFamily="34" charset="-122"/>
                <a:ea typeface="微软雅黑" panose="020B0503020204020204" pitchFamily="34" charset="-122"/>
              </a:rPr>
              <a:t>	//</a:t>
            </a:r>
            <a:r>
              <a:rPr lang="zh-CN" altLang="en-US" spc="-90" dirty="0">
                <a:latin typeface="微软雅黑" panose="020B0503020204020204" pitchFamily="34" charset="-122"/>
                <a:ea typeface="微软雅黑" panose="020B0503020204020204" pitchFamily="34" charset="-122"/>
              </a:rPr>
              <a:t>子序列起始位置</a:t>
            </a:r>
            <a:endParaRPr lang="zh-CN" altLang="zh-CN" spc="-90" dirty="0">
              <a:latin typeface="微软雅黑" panose="020B0503020204020204" pitchFamily="34" charset="-122"/>
              <a:ea typeface="微软雅黑" panose="020B0503020204020204" pitchFamily="34" charset="-122"/>
            </a:endParaRPr>
          </a:p>
          <a:p>
            <a:pPr marL="215900" indent="-2159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 </a:t>
            </a:r>
            <a:r>
              <a:rPr lang="en-US" altLang="zh-CN" spc="-90" dirty="0">
                <a:latin typeface="微软雅黑" panose="020B0503020204020204" pitchFamily="34" charset="-122"/>
                <a:ea typeface="微软雅黑" panose="020B0503020204020204" pitchFamily="34" charset="-122"/>
              </a:rPr>
              <a:t> </a:t>
            </a:r>
            <a:r>
              <a:rPr lang="zh-CN" altLang="zh-CN" b="1" spc="-90" dirty="0">
                <a:latin typeface="微软雅黑" panose="020B0503020204020204" pitchFamily="34" charset="-122"/>
                <a:ea typeface="微软雅黑" panose="020B0503020204020204" pitchFamily="34" charset="-122"/>
              </a:rPr>
              <a:t>for</a:t>
            </a:r>
            <a:r>
              <a:rPr lang="zh-CN" altLang="zh-CN" spc="-90" dirty="0">
                <a:latin typeface="微软雅黑" panose="020B0503020204020204" pitchFamily="34" charset="-122"/>
                <a:ea typeface="微软雅黑" panose="020B0503020204020204" pitchFamily="34" charset="-122"/>
              </a:rPr>
              <a:t> </a:t>
            </a:r>
            <a:r>
              <a:rPr lang="en-US" altLang="zh-CN" spc="-90" dirty="0">
                <a:latin typeface="微软雅黑" panose="020B0503020204020204" pitchFamily="34" charset="-122"/>
                <a:ea typeface="微软雅黑" panose="020B0503020204020204" pitchFamily="34" charset="-122"/>
              </a:rPr>
              <a:t>j</a:t>
            </a:r>
            <a:r>
              <a:rPr lang="zh-CN" altLang="zh-CN" spc="-90" dirty="0">
                <a:latin typeface="微软雅黑" panose="020B0503020204020204" pitchFamily="34" charset="-122"/>
                <a:ea typeface="微软雅黑" panose="020B0503020204020204" pitchFamily="34" charset="-122"/>
              </a:rPr>
              <a:t>←</a:t>
            </a:r>
            <a:r>
              <a:rPr lang="en-US" altLang="zh-CN" spc="-90" dirty="0" err="1">
                <a:latin typeface="微软雅黑" panose="020B0503020204020204" pitchFamily="34" charset="-122"/>
                <a:ea typeface="微软雅黑" panose="020B0503020204020204" pitchFamily="34" charset="-122"/>
              </a:rPr>
              <a:t>i</a:t>
            </a:r>
            <a:r>
              <a:rPr lang="zh-CN" altLang="zh-CN" spc="-90" dirty="0">
                <a:latin typeface="微软雅黑" panose="020B0503020204020204" pitchFamily="34" charset="-122"/>
                <a:ea typeface="微软雅黑" panose="020B0503020204020204" pitchFamily="34" charset="-122"/>
              </a:rPr>
              <a:t> </a:t>
            </a:r>
            <a:r>
              <a:rPr lang="zh-CN" altLang="zh-CN" b="1" spc="-90" dirty="0">
                <a:latin typeface="微软雅黑" panose="020B0503020204020204" pitchFamily="34" charset="-122"/>
                <a:ea typeface="微软雅黑" panose="020B0503020204020204" pitchFamily="34" charset="-122"/>
              </a:rPr>
              <a:t>to</a:t>
            </a:r>
            <a:r>
              <a:rPr lang="zh-CN" altLang="zh-CN" spc="-90" dirty="0">
                <a:latin typeface="微软雅黑" panose="020B0503020204020204" pitchFamily="34" charset="-122"/>
                <a:ea typeface="微软雅黑" panose="020B0503020204020204" pitchFamily="34" charset="-122"/>
              </a:rPr>
              <a:t> </a:t>
            </a:r>
            <a:r>
              <a:rPr lang="en-US" altLang="zh-CN" spc="-90" dirty="0">
                <a:latin typeface="微软雅黑" panose="020B0503020204020204" pitchFamily="34" charset="-122"/>
                <a:ea typeface="微软雅黑" panose="020B0503020204020204" pitchFamily="34" charset="-122"/>
              </a:rPr>
              <a:t>s.</a:t>
            </a:r>
            <a:r>
              <a:rPr lang="zh-CN" altLang="zh-CN" spc="-90" dirty="0">
                <a:latin typeface="微软雅黑" panose="020B0503020204020204" pitchFamily="34" charset="-122"/>
                <a:ea typeface="微软雅黑" panose="020B0503020204020204" pitchFamily="34" charset="-122"/>
              </a:rPr>
              <a:t>n </a:t>
            </a:r>
            <a:r>
              <a:rPr lang="zh-CN" altLang="zh-CN" b="1" spc="-90" dirty="0">
                <a:latin typeface="微软雅黑" panose="020B0503020204020204" pitchFamily="34" charset="-122"/>
                <a:ea typeface="微软雅黑" panose="020B0503020204020204" pitchFamily="34" charset="-122"/>
              </a:rPr>
              <a:t>do</a:t>
            </a:r>
            <a:r>
              <a:rPr lang="en-US" altLang="zh-CN" spc="-90" dirty="0">
                <a:latin typeface="微软雅黑" panose="020B0503020204020204" pitchFamily="34" charset="-122"/>
                <a:ea typeface="微软雅黑" panose="020B0503020204020204" pitchFamily="34" charset="-122"/>
              </a:rPr>
              <a:t>	//</a:t>
            </a:r>
            <a:r>
              <a:rPr lang="zh-CN" altLang="en-US" spc="-90" dirty="0">
                <a:latin typeface="微软雅黑" panose="020B0503020204020204" pitchFamily="34" charset="-122"/>
                <a:ea typeface="微软雅黑" panose="020B0503020204020204" pitchFamily="34" charset="-122"/>
              </a:rPr>
              <a:t>子序列结束位置</a:t>
            </a:r>
            <a:endParaRPr lang="en-US" altLang="zh-CN" spc="-90" dirty="0">
              <a:latin typeface="微软雅黑" panose="020B0503020204020204" pitchFamily="34" charset="-122"/>
              <a:ea typeface="微软雅黑" panose="020B0503020204020204" pitchFamily="34" charset="-122"/>
            </a:endParaRPr>
          </a:p>
          <a:p>
            <a:pPr marL="215900" indent="-2159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 </a:t>
            </a: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 </a:t>
            </a:r>
            <a:r>
              <a:rPr lang="en-US" altLang="zh-CN" spc="-90" dirty="0">
                <a:latin typeface="微软雅黑" panose="020B0503020204020204" pitchFamily="34" charset="-122"/>
                <a:ea typeface="微软雅黑" panose="020B0503020204020204" pitchFamily="34" charset="-122"/>
              </a:rPr>
              <a:t> </a:t>
            </a:r>
            <a:r>
              <a:rPr lang="en-US" altLang="zh-CN" spc="-90" dirty="0" err="1">
                <a:latin typeface="微软雅黑" panose="020B0503020204020204" pitchFamily="34" charset="-122"/>
                <a:ea typeface="微软雅黑" panose="020B0503020204020204" pitchFamily="34" charset="-122"/>
              </a:rPr>
              <a:t>this_sum</a:t>
            </a: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 </a:t>
            </a:r>
            <a:r>
              <a:rPr lang="en-US" altLang="zh-CN" spc="-90" dirty="0">
                <a:latin typeface="微软雅黑" panose="020B0503020204020204" pitchFamily="34" charset="-122"/>
                <a:ea typeface="微软雅黑" panose="020B0503020204020204" pitchFamily="34" charset="-122"/>
              </a:rPr>
              <a:t>0	//</a:t>
            </a:r>
            <a:r>
              <a:rPr lang="zh-CN" altLang="en-US" spc="-90" dirty="0">
                <a:latin typeface="微软雅黑" panose="020B0503020204020204" pitchFamily="34" charset="-122"/>
                <a:ea typeface="微软雅黑" panose="020B0503020204020204" pitchFamily="34" charset="-122"/>
              </a:rPr>
              <a:t>设置子序列和初值</a:t>
            </a:r>
            <a:endParaRPr lang="zh-CN" altLang="zh-CN" spc="-90" dirty="0">
              <a:latin typeface="微软雅黑" panose="020B0503020204020204" pitchFamily="34" charset="-122"/>
              <a:ea typeface="微软雅黑" panose="020B0503020204020204" pitchFamily="34" charset="-122"/>
            </a:endParaRPr>
          </a:p>
          <a:p>
            <a:pPr marL="215900" indent="-2159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  | </a:t>
            </a:r>
            <a:r>
              <a:rPr lang="en-US" altLang="zh-CN" spc="-90" dirty="0">
                <a:latin typeface="微软雅黑" panose="020B0503020204020204" pitchFamily="34" charset="-122"/>
                <a:ea typeface="微软雅黑" panose="020B0503020204020204" pitchFamily="34" charset="-122"/>
              </a:rPr>
              <a:t> </a:t>
            </a:r>
            <a:r>
              <a:rPr lang="zh-CN" altLang="zh-CN" b="1" spc="-90" dirty="0">
                <a:latin typeface="微软雅黑" panose="020B0503020204020204" pitchFamily="34" charset="-122"/>
                <a:ea typeface="微软雅黑" panose="020B0503020204020204" pitchFamily="34" charset="-122"/>
              </a:rPr>
              <a:t>for</a:t>
            </a:r>
            <a:r>
              <a:rPr lang="zh-CN" altLang="zh-CN" spc="-90" dirty="0">
                <a:latin typeface="微软雅黑" panose="020B0503020204020204" pitchFamily="34" charset="-122"/>
                <a:ea typeface="微软雅黑" panose="020B0503020204020204" pitchFamily="34" charset="-122"/>
              </a:rPr>
              <a:t> </a:t>
            </a:r>
            <a:r>
              <a:rPr lang="en-US" altLang="zh-CN" spc="-90" dirty="0">
                <a:latin typeface="微软雅黑" panose="020B0503020204020204" pitchFamily="34" charset="-122"/>
                <a:ea typeface="微软雅黑" panose="020B0503020204020204" pitchFamily="34" charset="-122"/>
              </a:rPr>
              <a:t>k</a:t>
            </a:r>
            <a:r>
              <a:rPr lang="zh-CN" altLang="zh-CN" spc="-90" dirty="0">
                <a:latin typeface="微软雅黑" panose="020B0503020204020204" pitchFamily="34" charset="-122"/>
                <a:ea typeface="微软雅黑" panose="020B0503020204020204" pitchFamily="34" charset="-122"/>
              </a:rPr>
              <a:t>←</a:t>
            </a:r>
            <a:r>
              <a:rPr lang="en-US" altLang="zh-CN" spc="-90" dirty="0" err="1">
                <a:latin typeface="微软雅黑" panose="020B0503020204020204" pitchFamily="34" charset="-122"/>
                <a:ea typeface="微软雅黑" panose="020B0503020204020204" pitchFamily="34" charset="-122"/>
              </a:rPr>
              <a:t>i</a:t>
            </a:r>
            <a:r>
              <a:rPr lang="zh-CN" altLang="zh-CN" spc="-90" dirty="0">
                <a:latin typeface="微软雅黑" panose="020B0503020204020204" pitchFamily="34" charset="-122"/>
                <a:ea typeface="微软雅黑" panose="020B0503020204020204" pitchFamily="34" charset="-122"/>
              </a:rPr>
              <a:t> </a:t>
            </a:r>
            <a:r>
              <a:rPr lang="zh-CN" altLang="zh-CN" b="1" spc="-90" dirty="0">
                <a:latin typeface="微软雅黑" panose="020B0503020204020204" pitchFamily="34" charset="-122"/>
                <a:ea typeface="微软雅黑" panose="020B0503020204020204" pitchFamily="34" charset="-122"/>
              </a:rPr>
              <a:t>to</a:t>
            </a:r>
            <a:r>
              <a:rPr lang="zh-CN" altLang="zh-CN" spc="-90" dirty="0">
                <a:latin typeface="微软雅黑" panose="020B0503020204020204" pitchFamily="34" charset="-122"/>
                <a:ea typeface="微软雅黑" panose="020B0503020204020204" pitchFamily="34" charset="-122"/>
              </a:rPr>
              <a:t> </a:t>
            </a:r>
            <a:r>
              <a:rPr lang="en-US" altLang="zh-CN" spc="-90" dirty="0">
                <a:latin typeface="微软雅黑" panose="020B0503020204020204" pitchFamily="34" charset="-122"/>
                <a:ea typeface="微软雅黑" panose="020B0503020204020204" pitchFamily="34" charset="-122"/>
              </a:rPr>
              <a:t>j</a:t>
            </a:r>
            <a:r>
              <a:rPr lang="zh-CN" altLang="zh-CN" spc="-90" dirty="0">
                <a:latin typeface="微软雅黑" panose="020B0503020204020204" pitchFamily="34" charset="-122"/>
                <a:ea typeface="微软雅黑" panose="020B0503020204020204" pitchFamily="34" charset="-122"/>
              </a:rPr>
              <a:t> </a:t>
            </a:r>
            <a:r>
              <a:rPr lang="zh-CN" altLang="zh-CN" b="1" spc="-90" dirty="0">
                <a:latin typeface="微软雅黑" panose="020B0503020204020204" pitchFamily="34" charset="-122"/>
                <a:ea typeface="微软雅黑" panose="020B0503020204020204" pitchFamily="34" charset="-122"/>
              </a:rPr>
              <a:t>do</a:t>
            </a:r>
            <a:r>
              <a:rPr lang="zh-CN" altLang="zh-CN" spc="-90" dirty="0">
                <a:latin typeface="微软雅黑" panose="020B0503020204020204" pitchFamily="34" charset="-122"/>
                <a:ea typeface="微软雅黑" panose="020B0503020204020204" pitchFamily="34" charset="-122"/>
              </a:rPr>
              <a:t> </a:t>
            </a:r>
            <a:r>
              <a:rPr lang="en-US" altLang="zh-CN" spc="-90" dirty="0">
                <a:latin typeface="微软雅黑" panose="020B0503020204020204" pitchFamily="34" charset="-122"/>
                <a:ea typeface="微软雅黑" panose="020B0503020204020204" pitchFamily="34" charset="-122"/>
              </a:rPr>
              <a:t>	//</a:t>
            </a:r>
            <a:r>
              <a:rPr lang="zh-CN" altLang="en-US" spc="-90" dirty="0">
                <a:latin typeface="微软雅黑" panose="020B0503020204020204" pitchFamily="34" charset="-122"/>
                <a:ea typeface="微软雅黑" panose="020B0503020204020204" pitchFamily="34" charset="-122"/>
              </a:rPr>
              <a:t>求子序列和</a:t>
            </a:r>
            <a:endParaRPr lang="zh-CN" altLang="zh-CN" spc="-90" dirty="0">
              <a:latin typeface="微软雅黑" panose="020B0503020204020204" pitchFamily="34" charset="-122"/>
              <a:ea typeface="微软雅黑" panose="020B0503020204020204" pitchFamily="34" charset="-122"/>
            </a:endParaRPr>
          </a:p>
          <a:p>
            <a:pPr marL="215900" indent="-2159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a:t>
            </a: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 |  | </a:t>
            </a:r>
            <a:r>
              <a:rPr lang="en-US" altLang="zh-CN" spc="-90" dirty="0">
                <a:latin typeface="微软雅黑" panose="020B0503020204020204" pitchFamily="34" charset="-122"/>
                <a:ea typeface="微软雅黑" panose="020B0503020204020204" pitchFamily="34" charset="-122"/>
              </a:rPr>
              <a:t> </a:t>
            </a:r>
            <a:r>
              <a:rPr lang="en-US" altLang="zh-CN" spc="-90" dirty="0" err="1">
                <a:latin typeface="微软雅黑" panose="020B0503020204020204" pitchFamily="34" charset="-122"/>
                <a:ea typeface="微软雅黑" panose="020B0503020204020204" pitchFamily="34" charset="-122"/>
              </a:rPr>
              <a:t>this_sum</a:t>
            </a:r>
            <a:r>
              <a:rPr lang="zh-CN" altLang="zh-CN" spc="-90" dirty="0">
                <a:latin typeface="微软雅黑" panose="020B0503020204020204" pitchFamily="34" charset="-122"/>
                <a:ea typeface="微软雅黑" panose="020B0503020204020204" pitchFamily="34" charset="-122"/>
              </a:rPr>
              <a:t> ← </a:t>
            </a:r>
            <a:r>
              <a:rPr lang="en-US" altLang="zh-CN" spc="-90" dirty="0" err="1">
                <a:latin typeface="微软雅黑" panose="020B0503020204020204" pitchFamily="34" charset="-122"/>
                <a:ea typeface="微软雅黑" panose="020B0503020204020204" pitchFamily="34" charset="-122"/>
              </a:rPr>
              <a:t>this_sum+s.array</a:t>
            </a:r>
            <a:r>
              <a:rPr lang="en-US" altLang="zh-CN" spc="-90" dirty="0">
                <a:latin typeface="微软雅黑" panose="020B0503020204020204" pitchFamily="34" charset="-122"/>
                <a:ea typeface="微软雅黑" panose="020B0503020204020204" pitchFamily="34" charset="-122"/>
              </a:rPr>
              <a:t>[k]</a:t>
            </a:r>
            <a:endParaRPr lang="en-US" altLang="zh-CN" spc="-90" dirty="0">
              <a:latin typeface="微软雅黑" panose="020B0503020204020204" pitchFamily="34" charset="-122"/>
              <a:ea typeface="微软雅黑" panose="020B0503020204020204" pitchFamily="34" charset="-122"/>
            </a:endParaRPr>
          </a:p>
          <a:p>
            <a:pPr marL="215900" indent="-2159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a:t>
            </a: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 | </a:t>
            </a:r>
            <a:r>
              <a:rPr lang="en-US" altLang="zh-CN" spc="-90" dirty="0">
                <a:latin typeface="微软雅黑" panose="020B0503020204020204" pitchFamily="34" charset="-122"/>
                <a:ea typeface="微软雅黑" panose="020B0503020204020204" pitchFamily="34" charset="-122"/>
              </a:rPr>
              <a:t> </a:t>
            </a:r>
            <a:r>
              <a:rPr lang="en-US" altLang="zh-CN" b="1" spc="-90" dirty="0">
                <a:latin typeface="微软雅黑" panose="020B0503020204020204" pitchFamily="34" charset="-122"/>
                <a:ea typeface="微软雅黑" panose="020B0503020204020204" pitchFamily="34" charset="-122"/>
              </a:rPr>
              <a:t>end</a:t>
            </a:r>
            <a:endParaRPr lang="en-US" altLang="zh-CN" b="1" spc="-90" dirty="0">
              <a:latin typeface="微软雅黑" panose="020B0503020204020204" pitchFamily="34" charset="-122"/>
              <a:ea typeface="微软雅黑" panose="020B0503020204020204" pitchFamily="34" charset="-122"/>
            </a:endParaRPr>
          </a:p>
          <a:p>
            <a:pPr marL="215900" indent="-2159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a:t>
            </a: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 | </a:t>
            </a:r>
            <a:r>
              <a:rPr lang="en-US" altLang="zh-CN" spc="-90" dirty="0">
                <a:latin typeface="微软雅黑" panose="020B0503020204020204" pitchFamily="34" charset="-122"/>
                <a:ea typeface="微软雅黑" panose="020B0503020204020204" pitchFamily="34" charset="-122"/>
              </a:rPr>
              <a:t> </a:t>
            </a:r>
            <a:r>
              <a:rPr lang="en-US" altLang="zh-CN" b="1" spc="-90" dirty="0">
                <a:latin typeface="微软雅黑" panose="020B0503020204020204" pitchFamily="34" charset="-122"/>
                <a:ea typeface="微软雅黑" panose="020B0503020204020204" pitchFamily="34" charset="-122"/>
              </a:rPr>
              <a:t>if</a:t>
            </a:r>
            <a:r>
              <a:rPr lang="en-US" altLang="zh-CN" spc="-90" dirty="0">
                <a:latin typeface="微软雅黑" panose="020B0503020204020204" pitchFamily="34" charset="-122"/>
                <a:ea typeface="微软雅黑" panose="020B0503020204020204" pitchFamily="34" charset="-122"/>
              </a:rPr>
              <a:t> </a:t>
            </a:r>
            <a:r>
              <a:rPr lang="en-US" altLang="zh-CN" spc="-90" dirty="0" err="1">
                <a:latin typeface="微软雅黑" panose="020B0503020204020204" pitchFamily="34" charset="-122"/>
                <a:ea typeface="微软雅黑" panose="020B0503020204020204" pitchFamily="34" charset="-122"/>
              </a:rPr>
              <a:t>this_sum</a:t>
            </a:r>
            <a:r>
              <a:rPr lang="en-US" altLang="zh-CN" spc="-90" dirty="0">
                <a:latin typeface="微软雅黑" panose="020B0503020204020204" pitchFamily="34" charset="-122"/>
                <a:ea typeface="微软雅黑" panose="020B0503020204020204" pitchFamily="34" charset="-122"/>
              </a:rPr>
              <a:t>&gt;</a:t>
            </a:r>
            <a:r>
              <a:rPr lang="en-US" altLang="zh-CN" spc="-90" dirty="0" err="1">
                <a:latin typeface="微软雅黑" panose="020B0503020204020204" pitchFamily="34" charset="-122"/>
                <a:ea typeface="微软雅黑" panose="020B0503020204020204" pitchFamily="34" charset="-122"/>
              </a:rPr>
              <a:t>s.max_sum</a:t>
            </a:r>
            <a:r>
              <a:rPr lang="en-US" altLang="zh-CN" spc="-90" dirty="0">
                <a:latin typeface="微软雅黑" panose="020B0503020204020204" pitchFamily="34" charset="-122"/>
                <a:ea typeface="微软雅黑" panose="020B0503020204020204" pitchFamily="34" charset="-122"/>
              </a:rPr>
              <a:t> </a:t>
            </a:r>
            <a:r>
              <a:rPr lang="en-US" altLang="zh-CN" b="1" spc="-90" dirty="0">
                <a:latin typeface="微软雅黑" panose="020B0503020204020204" pitchFamily="34" charset="-122"/>
                <a:ea typeface="微软雅黑" panose="020B0503020204020204" pitchFamily="34" charset="-122"/>
              </a:rPr>
              <a:t>than</a:t>
            </a:r>
            <a:r>
              <a:rPr lang="en-US" altLang="zh-CN" spc="-90" dirty="0">
                <a:latin typeface="微软雅黑" panose="020B0503020204020204" pitchFamily="34" charset="-122"/>
                <a:ea typeface="微软雅黑" panose="020B0503020204020204" pitchFamily="34" charset="-122"/>
              </a:rPr>
              <a:t> //</a:t>
            </a:r>
            <a:r>
              <a:rPr lang="zh-CN" altLang="en-US" spc="-90" dirty="0">
                <a:latin typeface="微软雅黑" panose="020B0503020204020204" pitchFamily="34" charset="-122"/>
                <a:ea typeface="微软雅黑" panose="020B0503020204020204" pitchFamily="34" charset="-122"/>
              </a:rPr>
              <a:t>如当前子序列和更大</a:t>
            </a:r>
            <a:endParaRPr lang="en-US" altLang="zh-CN" spc="-90" dirty="0">
              <a:latin typeface="微软雅黑" panose="020B0503020204020204" pitchFamily="34" charset="-122"/>
              <a:ea typeface="微软雅黑" panose="020B0503020204020204" pitchFamily="34" charset="-122"/>
            </a:endParaRPr>
          </a:p>
          <a:p>
            <a:pPr marL="215900" indent="-2159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a:t>
            </a: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 | </a:t>
            </a: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a:t>
            </a:r>
            <a:r>
              <a:rPr lang="en-US" altLang="zh-CN" spc="-90" dirty="0">
                <a:latin typeface="微软雅黑" panose="020B0503020204020204" pitchFamily="34" charset="-122"/>
                <a:ea typeface="微软雅黑" panose="020B0503020204020204" pitchFamily="34" charset="-122"/>
              </a:rPr>
              <a:t>  </a:t>
            </a:r>
            <a:r>
              <a:rPr lang="en-US" altLang="zh-CN" spc="-90" dirty="0" err="1">
                <a:latin typeface="微软雅黑" panose="020B0503020204020204" pitchFamily="34" charset="-122"/>
                <a:ea typeface="微软雅黑" panose="020B0503020204020204" pitchFamily="34" charset="-122"/>
              </a:rPr>
              <a:t>s.max_sum</a:t>
            </a:r>
            <a:r>
              <a:rPr lang="zh-CN" altLang="zh-CN" spc="-90" dirty="0">
                <a:latin typeface="微软雅黑" panose="020B0503020204020204" pitchFamily="34" charset="-122"/>
                <a:ea typeface="微软雅黑" panose="020B0503020204020204" pitchFamily="34" charset="-122"/>
              </a:rPr>
              <a:t> ← </a:t>
            </a:r>
            <a:r>
              <a:rPr lang="en-US" altLang="zh-CN" spc="-90" dirty="0" err="1">
                <a:latin typeface="微软雅黑" panose="020B0503020204020204" pitchFamily="34" charset="-122"/>
                <a:ea typeface="微软雅黑" panose="020B0503020204020204" pitchFamily="34" charset="-122"/>
              </a:rPr>
              <a:t>this_sum</a:t>
            </a:r>
            <a:r>
              <a:rPr lang="en-US" altLang="zh-CN" spc="-90" dirty="0">
                <a:latin typeface="微软雅黑" panose="020B0503020204020204" pitchFamily="34" charset="-122"/>
                <a:ea typeface="微软雅黑" panose="020B0503020204020204" pitchFamily="34" charset="-122"/>
              </a:rPr>
              <a:t>   //</a:t>
            </a:r>
            <a:r>
              <a:rPr lang="zh-CN" altLang="en-US" spc="-90" dirty="0">
                <a:latin typeface="微软雅黑" panose="020B0503020204020204" pitchFamily="34" charset="-122"/>
                <a:ea typeface="微软雅黑" panose="020B0503020204020204" pitchFamily="34" charset="-122"/>
              </a:rPr>
              <a:t>设置当前最大子序列和</a:t>
            </a:r>
            <a:endParaRPr lang="en-US" altLang="zh-CN" spc="-90" dirty="0">
              <a:latin typeface="微软雅黑" panose="020B0503020204020204" pitchFamily="34" charset="-122"/>
              <a:ea typeface="微软雅黑" panose="020B0503020204020204" pitchFamily="34" charset="-122"/>
            </a:endParaRPr>
          </a:p>
          <a:p>
            <a:pPr marL="215900" indent="-2159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a:t>
            </a: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 | </a:t>
            </a: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a:t>
            </a:r>
            <a:r>
              <a:rPr lang="en-US" altLang="zh-CN" spc="-90" dirty="0">
                <a:latin typeface="微软雅黑" panose="020B0503020204020204" pitchFamily="34" charset="-122"/>
                <a:ea typeface="微软雅黑" panose="020B0503020204020204" pitchFamily="34" charset="-122"/>
              </a:rPr>
              <a:t>  </a:t>
            </a:r>
            <a:r>
              <a:rPr lang="en-US" altLang="zh-CN" spc="-90" dirty="0" err="1">
                <a:latin typeface="微软雅黑" panose="020B0503020204020204" pitchFamily="34" charset="-122"/>
                <a:ea typeface="微软雅黑" panose="020B0503020204020204" pitchFamily="34" charset="-122"/>
              </a:rPr>
              <a:t>s.start</a:t>
            </a: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a:t>
            </a:r>
            <a:r>
              <a:rPr lang="en-US" altLang="zh-CN" spc="-90" dirty="0">
                <a:latin typeface="微软雅黑" panose="020B0503020204020204" pitchFamily="34" charset="-122"/>
                <a:ea typeface="微软雅黑" panose="020B0503020204020204" pitchFamily="34" charset="-122"/>
              </a:rPr>
              <a:t> I           //</a:t>
            </a:r>
            <a:r>
              <a:rPr lang="zh-CN" altLang="en-US" spc="-90" dirty="0">
                <a:latin typeface="微软雅黑" panose="020B0503020204020204" pitchFamily="34" charset="-122"/>
                <a:ea typeface="微软雅黑" panose="020B0503020204020204" pitchFamily="34" charset="-122"/>
              </a:rPr>
              <a:t>设置当前最大子序列起始位置</a:t>
            </a:r>
            <a:endParaRPr lang="en-US" altLang="zh-CN" spc="-90" dirty="0">
              <a:latin typeface="微软雅黑" panose="020B0503020204020204" pitchFamily="34" charset="-122"/>
              <a:ea typeface="微软雅黑" panose="020B0503020204020204" pitchFamily="34" charset="-122"/>
            </a:endParaRPr>
          </a:p>
          <a:p>
            <a:pPr marL="215900" indent="-2159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a:t>
            </a: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 | </a:t>
            </a: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a:t>
            </a:r>
            <a:r>
              <a:rPr lang="en-US" altLang="zh-CN" spc="-90" dirty="0">
                <a:latin typeface="微软雅黑" panose="020B0503020204020204" pitchFamily="34" charset="-122"/>
                <a:ea typeface="微软雅黑" panose="020B0503020204020204" pitchFamily="34" charset="-122"/>
              </a:rPr>
              <a:t>  </a:t>
            </a:r>
            <a:r>
              <a:rPr lang="en-US" altLang="zh-CN" spc="-90" dirty="0" err="1">
                <a:latin typeface="微软雅黑" panose="020B0503020204020204" pitchFamily="34" charset="-122"/>
                <a:ea typeface="微软雅黑" panose="020B0503020204020204" pitchFamily="34" charset="-122"/>
              </a:rPr>
              <a:t>s.finish</a:t>
            </a: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a:t>
            </a:r>
            <a:r>
              <a:rPr lang="en-US" altLang="zh-CN" spc="-90" dirty="0">
                <a:latin typeface="微软雅黑" panose="020B0503020204020204" pitchFamily="34" charset="-122"/>
                <a:ea typeface="微软雅黑" panose="020B0503020204020204" pitchFamily="34" charset="-122"/>
              </a:rPr>
              <a:t> j          //</a:t>
            </a:r>
            <a:r>
              <a:rPr lang="zh-CN" altLang="en-US" spc="-90" dirty="0">
                <a:latin typeface="微软雅黑" panose="020B0503020204020204" pitchFamily="34" charset="-122"/>
                <a:ea typeface="微软雅黑" panose="020B0503020204020204" pitchFamily="34" charset="-122"/>
              </a:rPr>
              <a:t>设置当前最大子序列结束位置</a:t>
            </a:r>
            <a:endParaRPr lang="en-US" altLang="zh-CN" spc="-90" dirty="0">
              <a:latin typeface="微软雅黑" panose="020B0503020204020204" pitchFamily="34" charset="-122"/>
              <a:ea typeface="微软雅黑" panose="020B0503020204020204" pitchFamily="34" charset="-122"/>
            </a:endParaRPr>
          </a:p>
          <a:p>
            <a:pPr marL="215900" indent="-2159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a:t>
            </a: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 | </a:t>
            </a:r>
            <a:r>
              <a:rPr lang="en-US" altLang="zh-CN" spc="-90" dirty="0">
                <a:latin typeface="微软雅黑" panose="020B0503020204020204" pitchFamily="34" charset="-122"/>
                <a:ea typeface="微软雅黑" panose="020B0503020204020204" pitchFamily="34" charset="-122"/>
              </a:rPr>
              <a:t> </a:t>
            </a:r>
            <a:r>
              <a:rPr lang="zh-CN" altLang="zh-CN" b="1" spc="-90" dirty="0">
                <a:latin typeface="微软雅黑" panose="020B0503020204020204" pitchFamily="34" charset="-122"/>
                <a:ea typeface="微软雅黑" panose="020B0503020204020204" pitchFamily="34" charset="-122"/>
              </a:rPr>
              <a:t>end</a:t>
            </a:r>
            <a:endParaRPr lang="zh-CN" altLang="zh-CN" b="1" spc="-90" dirty="0">
              <a:latin typeface="微软雅黑" panose="020B0503020204020204" pitchFamily="34" charset="-122"/>
              <a:ea typeface="微软雅黑" panose="020B0503020204020204" pitchFamily="34" charset="-122"/>
            </a:endParaRPr>
          </a:p>
          <a:p>
            <a:pPr marL="215900" indent="-2159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a:t>
            </a:r>
            <a:r>
              <a:rPr lang="en-US" altLang="zh-CN" spc="-90" dirty="0">
                <a:latin typeface="微软雅黑" panose="020B0503020204020204" pitchFamily="34" charset="-122"/>
                <a:ea typeface="微软雅黑" panose="020B0503020204020204" pitchFamily="34" charset="-122"/>
              </a:rPr>
              <a:t>  </a:t>
            </a:r>
            <a:r>
              <a:rPr lang="zh-CN" altLang="zh-CN" b="1" spc="-90" dirty="0">
                <a:latin typeface="微软雅黑" panose="020B0503020204020204" pitchFamily="34" charset="-122"/>
                <a:ea typeface="微软雅黑" panose="020B0503020204020204" pitchFamily="34" charset="-122"/>
              </a:rPr>
              <a:t>end</a:t>
            </a:r>
            <a:endParaRPr lang="en-US" altLang="zh-CN" b="1" spc="-90" dirty="0">
              <a:latin typeface="微软雅黑" panose="020B0503020204020204" pitchFamily="34" charset="-122"/>
              <a:ea typeface="微软雅黑" panose="020B0503020204020204" pitchFamily="34" charset="-122"/>
            </a:endParaRPr>
          </a:p>
          <a:p>
            <a:pPr marL="215900" indent="-2159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en-US" altLang="zh-CN" b="1" spc="-90" dirty="0">
                <a:latin typeface="微软雅黑" panose="020B0503020204020204" pitchFamily="34" charset="-122"/>
                <a:ea typeface="微软雅黑" panose="020B0503020204020204" pitchFamily="34" charset="-122"/>
              </a:rPr>
              <a:t>end</a:t>
            </a:r>
            <a:endParaRPr lang="zh-CN" altLang="zh-CN" b="1" spc="-9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pc="-90" dirty="0">
                <a:latin typeface="微软雅黑" panose="020B0503020204020204" pitchFamily="34" charset="-122"/>
                <a:ea typeface="微软雅黑" panose="020B0503020204020204" pitchFamily="34" charset="-122"/>
              </a:rPr>
              <a:t>——————————————————————</a:t>
            </a:r>
            <a:endParaRPr lang="zh-CN" altLang="zh-CN" spc="-90" dirty="0">
              <a:latin typeface="微软雅黑" panose="020B0503020204020204" pitchFamily="34" charset="-122"/>
              <a:ea typeface="微软雅黑" panose="020B0503020204020204" pitchFamily="34" charset="-122"/>
            </a:endParaRPr>
          </a:p>
        </p:txBody>
      </p:sp>
      <p:grpSp>
        <p:nvGrpSpPr>
          <p:cNvPr id="11" name="组合 10"/>
          <p:cNvGrpSpPr/>
          <p:nvPr/>
        </p:nvGrpSpPr>
        <p:grpSpPr>
          <a:xfrm>
            <a:off x="639893" y="5096477"/>
            <a:ext cx="4190994" cy="743019"/>
            <a:chOff x="8557166" y="5300509"/>
            <a:chExt cx="3050608" cy="743019"/>
          </a:xfrm>
        </p:grpSpPr>
        <p:sp>
          <p:nvSpPr>
            <p:cNvPr id="12" name="矩形 11"/>
            <p:cNvSpPr/>
            <p:nvPr/>
          </p:nvSpPr>
          <p:spPr>
            <a:xfrm>
              <a:off x="8627915" y="5451480"/>
              <a:ext cx="2979859" cy="400110"/>
            </a:xfrm>
            <a:prstGeom prst="rect">
              <a:avLst/>
            </a:prstGeom>
          </p:spPr>
          <p:txBody>
            <a:bodyPr wrap="square">
              <a:spAutoFit/>
            </a:bodyPr>
            <a:lstStyle/>
            <a:p>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 ∑ </a:t>
              </a:r>
              <a:r>
                <a:rPr lang="en-US" altLang="zh-CN" sz="2000" dirty="0">
                  <a:latin typeface="微软雅黑" panose="020B0503020204020204" pitchFamily="34" charset="-122"/>
                  <a:ea typeface="微软雅黑" panose="020B0503020204020204" pitchFamily="34" charset="-122"/>
                </a:rPr>
                <a:t>1 =n(n+1)</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(n+2)/6</a:t>
              </a:r>
              <a:r>
                <a:rPr lang="en-US" altLang="zh-CN" sz="2000" dirty="0">
                  <a:latin typeface="微软雅黑" panose="020B0503020204020204" pitchFamily="34" charset="-122"/>
                  <a:ea typeface="微软雅黑" panose="020B0503020204020204" pitchFamily="34" charset="-122"/>
                </a:rPr>
                <a:t> = O(n</a:t>
              </a:r>
              <a:r>
                <a:rPr lang="en-US" altLang="zh-CN" sz="2000" baseline="30000" dirty="0">
                  <a:latin typeface="微软雅黑" panose="020B0503020204020204" pitchFamily="34" charset="-122"/>
                  <a:ea typeface="微软雅黑" panose="020B0503020204020204" pitchFamily="34" charset="-122"/>
                </a:rPr>
                <a:t>3</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p:nvSpPr>
          <p:spPr>
            <a:xfrm>
              <a:off x="8557166" y="5766529"/>
              <a:ext cx="740251" cy="276999"/>
            </a:xfrm>
            <a:prstGeom prst="rect">
              <a:avLst/>
            </a:prstGeom>
          </p:spPr>
          <p:txBody>
            <a:bodyPr wrap="square">
              <a:spAutoFit/>
            </a:bodyPr>
            <a:lstStyle/>
            <a:p>
              <a:pPr algn="ctr"/>
              <a:r>
                <a:rPr lang="en-US" altLang="zh-CN" sz="1200" dirty="0" err="1">
                  <a:latin typeface="微软雅黑" panose="020B0503020204020204" pitchFamily="34" charset="-122"/>
                  <a:ea typeface="微软雅黑" panose="020B0503020204020204" pitchFamily="34" charset="-122"/>
                </a:rPr>
                <a:t>i</a:t>
              </a:r>
              <a:r>
                <a:rPr lang="en-US" altLang="zh-CN" sz="1200" dirty="0">
                  <a:latin typeface="微软雅黑" panose="020B0503020204020204" pitchFamily="34" charset="-122"/>
                  <a:ea typeface="微软雅黑" panose="020B0503020204020204" pitchFamily="34" charset="-122"/>
                </a:rPr>
                <a:t>=1 j=</a:t>
              </a:r>
              <a:r>
                <a:rPr lang="en-US" altLang="zh-CN" sz="1200" dirty="0" err="1">
                  <a:latin typeface="微软雅黑" panose="020B0503020204020204" pitchFamily="34" charset="-122"/>
                  <a:ea typeface="微软雅黑" panose="020B0503020204020204" pitchFamily="34" charset="-122"/>
                </a:rPr>
                <a:t>i</a:t>
              </a:r>
              <a:r>
                <a:rPr lang="en-US" altLang="zh-CN" sz="1200" dirty="0">
                  <a:latin typeface="微软雅黑" panose="020B0503020204020204" pitchFamily="34" charset="-122"/>
                  <a:ea typeface="微软雅黑" panose="020B0503020204020204" pitchFamily="34" charset="-122"/>
                </a:rPr>
                <a:t> k=</a:t>
              </a:r>
              <a:r>
                <a:rPr lang="en-US" altLang="zh-CN" sz="1200" dirty="0" err="1">
                  <a:latin typeface="微软雅黑" panose="020B0503020204020204" pitchFamily="34" charset="-122"/>
                  <a:ea typeface="微软雅黑" panose="020B0503020204020204" pitchFamily="34" charset="-122"/>
                </a:rPr>
                <a:t>i</a:t>
              </a:r>
              <a:endParaRPr lang="zh-CN" altLang="en-US" sz="1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9" name="矩形 18"/>
            <p:cNvSpPr/>
            <p:nvPr/>
          </p:nvSpPr>
          <p:spPr>
            <a:xfrm>
              <a:off x="8557166" y="5300509"/>
              <a:ext cx="740251" cy="276999"/>
            </a:xfrm>
            <a:prstGeom prst="rect">
              <a:avLst/>
            </a:prstGeom>
          </p:spPr>
          <p:txBody>
            <a:bodyPr wrap="square">
              <a:spAutoFit/>
            </a:bodyPr>
            <a:lstStyle/>
            <a:p>
              <a:pPr algn="ctr"/>
              <a:r>
                <a:rPr lang="en-US" altLang="zh-CN" sz="1200" dirty="0">
                  <a:latin typeface="微软雅黑" panose="020B0503020204020204" pitchFamily="34" charset="-122"/>
                  <a:ea typeface="微软雅黑" panose="020B0503020204020204" pitchFamily="34" charset="-122"/>
                  <a:cs typeface="Arial" panose="020B0604020202020204" pitchFamily="34" charset="0"/>
                </a:rPr>
                <a:t>n </a:t>
              </a:r>
              <a:r>
                <a:rPr lang="zh-CN" altLang="en-US" sz="1200" dirty="0">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a:latin typeface="微软雅黑" panose="020B0503020204020204" pitchFamily="34" charset="-122"/>
                  <a:ea typeface="微软雅黑" panose="020B0503020204020204" pitchFamily="34" charset="-122"/>
                  <a:cs typeface="Arial" panose="020B0604020202020204" pitchFamily="34" charset="0"/>
                </a:rPr>
                <a:t>n</a:t>
              </a:r>
              <a:r>
                <a:rPr lang="zh-CN" altLang="en-US" sz="1200" dirty="0">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a:latin typeface="微软雅黑" panose="020B0503020204020204" pitchFamily="34" charset="-122"/>
                  <a:ea typeface="微软雅黑" panose="020B0503020204020204" pitchFamily="34" charset="-122"/>
                  <a:cs typeface="Arial" panose="020B0604020202020204" pitchFamily="34" charset="0"/>
                </a:rPr>
                <a:t>j</a:t>
              </a:r>
              <a:endParaRPr lang="en-US" altLang="zh-CN" sz="1200" dirty="0">
                <a:latin typeface="微软雅黑" panose="020B0503020204020204" pitchFamily="34" charset="-122"/>
                <a:ea typeface="微软雅黑" panose="020B0503020204020204" pitchFamily="34" charset="-122"/>
                <a:cs typeface="Arial" panose="020B0604020202020204" pitchFamily="34" charset="0"/>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算法优化 </a:t>
            </a:r>
            <a:r>
              <a:rPr lang="en-US" altLang="zh-CN" sz="2800" dirty="0"/>
              <a:t>– </a:t>
            </a:r>
            <a:r>
              <a:rPr lang="zh-CN" altLang="en-US" sz="2800" dirty="0"/>
              <a:t>时间复杂度</a:t>
            </a:r>
            <a:endParaRPr lang="zh-CN" altLang="en-US" sz="2800" dirty="0"/>
          </a:p>
        </p:txBody>
      </p:sp>
      <p:sp>
        <p:nvSpPr>
          <p:cNvPr id="3" name="副标题 2"/>
          <p:cNvSpPr>
            <a:spLocks noGrp="1"/>
          </p:cNvSpPr>
          <p:nvPr>
            <p:ph type="subTitle" idx="1"/>
          </p:nvPr>
        </p:nvSpPr>
        <p:spPr/>
        <p:txBody>
          <a:bodyPr/>
          <a:lstStyle/>
          <a:p>
            <a:r>
              <a:rPr lang="en-US" altLang="zh-CN" dirty="0"/>
              <a:t>1.4 </a:t>
            </a:r>
            <a:r>
              <a:rPr lang="zh-CN" altLang="en-US" dirty="0"/>
              <a:t>算法分析与优化</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5227491" cy="2653812"/>
          </a:xfrm>
        </p:spPr>
        <p:txBody>
          <a:bodyPr>
            <a:normAutofit/>
          </a:bodyPr>
          <a:lstStyle/>
          <a:p>
            <a:pPr algn="just">
              <a:lnSpc>
                <a:spcPct val="110000"/>
              </a:lnSpc>
            </a:pPr>
            <a:r>
              <a:rPr lang="zh-CN" altLang="en-US" sz="2200" b="1" dirty="0"/>
              <a:t>例</a:t>
            </a:r>
            <a:r>
              <a:rPr lang="zh-CN" altLang="en-US" sz="2200" dirty="0"/>
              <a:t>：连续子序列最大和问题。该问题关注一个序列</a:t>
            </a:r>
            <a:r>
              <a:rPr lang="en-US" altLang="zh-CN" sz="2200" dirty="0"/>
              <a:t>s</a:t>
            </a:r>
            <a:r>
              <a:rPr lang="zh-CN" altLang="en-US" sz="2200" dirty="0"/>
              <a:t>，其元素值存储在一维整数数组</a:t>
            </a:r>
            <a:r>
              <a:rPr lang="en-US" altLang="zh-CN" sz="2200" dirty="0" err="1"/>
              <a:t>s.array</a:t>
            </a:r>
            <a:r>
              <a:rPr lang="en-US" altLang="zh-CN" sz="2200" dirty="0"/>
              <a:t>, </a:t>
            </a:r>
            <a:r>
              <a:rPr lang="zh-CN" altLang="en-US" sz="2200" dirty="0"/>
              <a:t>数组大小为</a:t>
            </a:r>
            <a:r>
              <a:rPr lang="en-US" altLang="zh-CN" sz="2200" dirty="0" err="1"/>
              <a:t>s.n</a:t>
            </a:r>
            <a:r>
              <a:rPr lang="zh-CN" altLang="en-US" sz="2200" dirty="0"/>
              <a:t>，希望从</a:t>
            </a:r>
            <a:r>
              <a:rPr lang="en-US" altLang="zh-CN" sz="2200" dirty="0" err="1"/>
              <a:t>s.array</a:t>
            </a:r>
            <a:r>
              <a:rPr lang="zh-CN" altLang="en-US" sz="2200" dirty="0"/>
              <a:t>中找出一个连续子序列，该子序列各元素的和最大。如果序列元素都是负数，计算结果返回</a:t>
            </a:r>
            <a:r>
              <a:rPr lang="en-US" altLang="zh-CN" sz="2200" dirty="0"/>
              <a:t>0</a:t>
            </a:r>
            <a:r>
              <a:rPr lang="zh-CN" altLang="en-US" sz="2200" dirty="0"/>
              <a:t>。</a:t>
            </a:r>
            <a:endParaRPr lang="en-US" altLang="zh-CN" sz="2200" dirty="0"/>
          </a:p>
        </p:txBody>
      </p:sp>
      <p:sp>
        <p:nvSpPr>
          <p:cNvPr id="6" name="内容占位符 4"/>
          <p:cNvSpPr txBox="1"/>
          <p:nvPr/>
        </p:nvSpPr>
        <p:spPr>
          <a:xfrm>
            <a:off x="584226" y="3603600"/>
            <a:ext cx="5227490" cy="274455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altLang="zh-CN" sz="2200" b="1" dirty="0"/>
              <a:t>O(n</a:t>
            </a:r>
            <a:r>
              <a:rPr lang="en-US" altLang="zh-CN" sz="2200" b="1" baseline="30000" dirty="0"/>
              <a:t>2</a:t>
            </a:r>
            <a:r>
              <a:rPr lang="en-US" altLang="zh-CN" sz="2200" b="1" dirty="0"/>
              <a:t>)</a:t>
            </a:r>
            <a:r>
              <a:rPr lang="zh-CN" altLang="en-US" sz="2200" b="1" dirty="0"/>
              <a:t>算法</a:t>
            </a:r>
            <a:r>
              <a:rPr lang="zh-CN" altLang="en-US" sz="2200" dirty="0"/>
              <a:t>：</a:t>
            </a:r>
            <a:endParaRPr lang="en-US" altLang="zh-CN" sz="2200" dirty="0"/>
          </a:p>
          <a:p>
            <a:pPr>
              <a:lnSpc>
                <a:spcPct val="110000"/>
              </a:lnSpc>
              <a:spcBef>
                <a:spcPts val="0"/>
              </a:spcBef>
            </a:pPr>
            <a:r>
              <a:rPr lang="en-US" altLang="zh-CN" sz="2200" dirty="0"/>
              <a:t>O(n</a:t>
            </a:r>
            <a:r>
              <a:rPr lang="en-US" altLang="zh-CN" sz="2200" baseline="30000" dirty="0"/>
              <a:t>3</a:t>
            </a:r>
            <a:r>
              <a:rPr lang="en-US" altLang="zh-CN" sz="2200" dirty="0"/>
              <a:t>)</a:t>
            </a:r>
            <a:r>
              <a:rPr lang="zh-CN" altLang="en-US" sz="2200" dirty="0"/>
              <a:t>算法的第三个循环是重复了第二个循环求和，于是可以简化为双重循环。</a:t>
            </a:r>
            <a:endParaRPr lang="en-US" altLang="zh-CN" sz="2200" dirty="0"/>
          </a:p>
          <a:p>
            <a:pPr>
              <a:lnSpc>
                <a:spcPct val="110000"/>
              </a:lnSpc>
              <a:spcBef>
                <a:spcPts val="0"/>
              </a:spcBef>
            </a:pPr>
            <a:r>
              <a:rPr lang="zh-CN" altLang="en-US" sz="2200" dirty="0"/>
              <a:t>同样运用求积定理，两层</a:t>
            </a:r>
            <a:r>
              <a:rPr lang="en-US" altLang="zh-CN" sz="2200" dirty="0"/>
              <a:t>for</a:t>
            </a:r>
            <a:r>
              <a:rPr lang="zh-CN" altLang="en-US" sz="2200" dirty="0"/>
              <a:t>循环：</a:t>
            </a:r>
            <a:endParaRPr lang="en-US" altLang="zh-CN" sz="2200" dirty="0"/>
          </a:p>
          <a:p>
            <a:pPr>
              <a:lnSpc>
                <a:spcPct val="110000"/>
              </a:lnSpc>
            </a:pPr>
            <a:endParaRPr lang="en-US" altLang="zh-CN" sz="2200" dirty="0"/>
          </a:p>
          <a:p>
            <a:pPr>
              <a:lnSpc>
                <a:spcPct val="110000"/>
              </a:lnSpc>
            </a:pPr>
            <a:r>
              <a:rPr lang="zh-CN" altLang="en-US" sz="2200" b="1" dirty="0">
                <a:solidFill>
                  <a:srgbClr val="C00000"/>
                </a:solidFill>
              </a:rPr>
              <a:t>总的时间复杂度就是</a:t>
            </a:r>
            <a:r>
              <a:rPr lang="en-US" altLang="zh-CN" sz="2200" b="1" dirty="0">
                <a:solidFill>
                  <a:srgbClr val="C00000"/>
                </a:solidFill>
              </a:rPr>
              <a:t>O(n</a:t>
            </a:r>
            <a:r>
              <a:rPr lang="en-US" altLang="zh-CN" sz="2200" b="1" baseline="30000" dirty="0">
                <a:solidFill>
                  <a:srgbClr val="C00000"/>
                </a:solidFill>
              </a:rPr>
              <a:t>2</a:t>
            </a:r>
            <a:r>
              <a:rPr lang="en-US" altLang="zh-CN" sz="2200" b="1" dirty="0">
                <a:solidFill>
                  <a:srgbClr val="C00000"/>
                </a:solidFill>
              </a:rPr>
              <a:t>)</a:t>
            </a:r>
            <a:endParaRPr lang="en-US" altLang="zh-CN" sz="2200" b="1" dirty="0">
              <a:solidFill>
                <a:srgbClr val="C00000"/>
              </a:solidFill>
            </a:endParaRPr>
          </a:p>
        </p:txBody>
      </p:sp>
      <p:grpSp>
        <p:nvGrpSpPr>
          <p:cNvPr id="11" name="组合 10"/>
          <p:cNvGrpSpPr/>
          <p:nvPr/>
        </p:nvGrpSpPr>
        <p:grpSpPr>
          <a:xfrm>
            <a:off x="584225" y="5034933"/>
            <a:ext cx="4190994" cy="743019"/>
            <a:chOff x="8557166" y="5300509"/>
            <a:chExt cx="3050608" cy="743019"/>
          </a:xfrm>
        </p:grpSpPr>
        <p:sp>
          <p:nvSpPr>
            <p:cNvPr id="12" name="矩形 11"/>
            <p:cNvSpPr/>
            <p:nvPr/>
          </p:nvSpPr>
          <p:spPr>
            <a:xfrm>
              <a:off x="8627915" y="5451480"/>
              <a:ext cx="2979859" cy="400110"/>
            </a:xfrm>
            <a:prstGeom prst="rect">
              <a:avLst/>
            </a:prstGeom>
          </p:spPr>
          <p:txBody>
            <a:bodyPr wrap="square">
              <a:spAutoFit/>
            </a:bodyPr>
            <a:lstStyle/>
            <a:p>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1 =n(n+1)</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/2</a:t>
              </a:r>
              <a:r>
                <a:rPr lang="en-US" altLang="zh-CN" sz="2000" dirty="0">
                  <a:latin typeface="微软雅黑" panose="020B0503020204020204" pitchFamily="34" charset="-122"/>
                  <a:ea typeface="微软雅黑" panose="020B0503020204020204" pitchFamily="34" charset="-122"/>
                </a:rPr>
                <a:t> = O(n</a:t>
              </a:r>
              <a:r>
                <a:rPr lang="en-US" altLang="zh-CN" sz="2000" baseline="30000" dirty="0">
                  <a:latin typeface="微软雅黑" panose="020B0503020204020204" pitchFamily="34" charset="-122"/>
                  <a:ea typeface="微软雅黑" panose="020B0503020204020204" pitchFamily="34" charset="-122"/>
                </a:rPr>
                <a:t>2</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p:nvSpPr>
          <p:spPr>
            <a:xfrm>
              <a:off x="8557166" y="5766529"/>
              <a:ext cx="547528" cy="276999"/>
            </a:xfrm>
            <a:prstGeom prst="rect">
              <a:avLst/>
            </a:prstGeom>
          </p:spPr>
          <p:txBody>
            <a:bodyPr wrap="square">
              <a:spAutoFit/>
            </a:bodyPr>
            <a:lstStyle/>
            <a:p>
              <a:pPr algn="ctr"/>
              <a:r>
                <a:rPr lang="en-US" altLang="zh-CN" sz="1200" dirty="0" err="1">
                  <a:latin typeface="微软雅黑" panose="020B0503020204020204" pitchFamily="34" charset="-122"/>
                  <a:ea typeface="微软雅黑" panose="020B0503020204020204" pitchFamily="34" charset="-122"/>
                </a:rPr>
                <a:t>i</a:t>
              </a:r>
              <a:r>
                <a:rPr lang="en-US" altLang="zh-CN" sz="1200" dirty="0">
                  <a:latin typeface="微软雅黑" panose="020B0503020204020204" pitchFamily="34" charset="-122"/>
                  <a:ea typeface="微软雅黑" panose="020B0503020204020204" pitchFamily="34" charset="-122"/>
                </a:rPr>
                <a:t>=1 j=</a:t>
              </a:r>
              <a:r>
                <a:rPr lang="en-US" altLang="zh-CN" sz="1200" dirty="0" err="1">
                  <a:latin typeface="微软雅黑" panose="020B0503020204020204" pitchFamily="34" charset="-122"/>
                  <a:ea typeface="微软雅黑" panose="020B0503020204020204" pitchFamily="34" charset="-122"/>
                </a:rPr>
                <a:t>i</a:t>
              </a:r>
              <a:endParaRPr lang="zh-CN" altLang="en-US" sz="1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9" name="矩形 18"/>
            <p:cNvSpPr/>
            <p:nvPr/>
          </p:nvSpPr>
          <p:spPr>
            <a:xfrm>
              <a:off x="8557166" y="5300509"/>
              <a:ext cx="592327" cy="276999"/>
            </a:xfrm>
            <a:prstGeom prst="rect">
              <a:avLst/>
            </a:prstGeom>
          </p:spPr>
          <p:txBody>
            <a:bodyPr wrap="square">
              <a:spAutoFit/>
            </a:bodyPr>
            <a:lstStyle/>
            <a:p>
              <a:pPr algn="ctr"/>
              <a:r>
                <a:rPr lang="en-US" altLang="zh-CN" sz="1200" dirty="0">
                  <a:latin typeface="微软雅黑" panose="020B0503020204020204" pitchFamily="34" charset="-122"/>
                  <a:ea typeface="微软雅黑" panose="020B0503020204020204" pitchFamily="34" charset="-122"/>
                  <a:cs typeface="Arial" panose="020B0604020202020204" pitchFamily="34" charset="0"/>
                </a:rPr>
                <a:t>n </a:t>
              </a:r>
              <a:r>
                <a:rPr lang="zh-CN" altLang="en-US" sz="1200" dirty="0">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a:latin typeface="微软雅黑" panose="020B0503020204020204" pitchFamily="34" charset="-122"/>
                  <a:ea typeface="微软雅黑" panose="020B0503020204020204" pitchFamily="34" charset="-122"/>
                  <a:cs typeface="Arial" panose="020B0604020202020204" pitchFamily="34" charset="0"/>
                </a:rPr>
                <a:t>n</a:t>
              </a:r>
              <a:r>
                <a:rPr lang="zh-CN" altLang="en-US" sz="1200" dirty="0">
                  <a:latin typeface="微软雅黑" panose="020B0503020204020204" pitchFamily="34" charset="-122"/>
                  <a:ea typeface="微软雅黑" panose="020B0503020204020204" pitchFamily="34" charset="-122"/>
                  <a:cs typeface="Arial" panose="020B0604020202020204" pitchFamily="34" charset="0"/>
                </a:rPr>
                <a:t>  </a:t>
              </a:r>
              <a:endParaRPr lang="en-US" altLang="zh-CN" sz="1200" dirty="0">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4" name="任意多边形: 形状 13"/>
          <p:cNvSpPr/>
          <p:nvPr/>
        </p:nvSpPr>
        <p:spPr>
          <a:xfrm>
            <a:off x="5893420" y="1306830"/>
            <a:ext cx="6062720" cy="5243439"/>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pc="-40" dirty="0">
                <a:latin typeface="微软雅黑" panose="020B0503020204020204" pitchFamily="34" charset="-122"/>
                <a:ea typeface="微软雅黑" panose="020B0503020204020204" pitchFamily="34" charset="-122"/>
              </a:rPr>
              <a:t>——————————————————————</a:t>
            </a:r>
            <a:endParaRPr lang="zh-CN" altLang="zh-CN" spc="-4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pc="-40" dirty="0">
                <a:latin typeface="微软雅黑" panose="020B0503020204020204" pitchFamily="34" charset="-122"/>
                <a:ea typeface="微软雅黑" panose="020B0503020204020204" pitchFamily="34" charset="-122"/>
              </a:rPr>
              <a:t> 算法</a:t>
            </a:r>
            <a:r>
              <a:rPr lang="en-US" altLang="zh-CN" spc="-40" dirty="0">
                <a:latin typeface="微软雅黑" panose="020B0503020204020204" pitchFamily="34" charset="-122"/>
                <a:ea typeface="微软雅黑" panose="020B0503020204020204" pitchFamily="34" charset="-122"/>
              </a:rPr>
              <a:t>1-8</a:t>
            </a:r>
            <a:r>
              <a:rPr lang="zh-CN" altLang="zh-CN" spc="-40" dirty="0">
                <a:latin typeface="微软雅黑" panose="020B0503020204020204" pitchFamily="34" charset="-122"/>
                <a:ea typeface="微软雅黑" panose="020B0503020204020204" pitchFamily="34" charset="-122"/>
              </a:rPr>
              <a:t>：</a:t>
            </a:r>
            <a:r>
              <a:rPr lang="zh-CN" altLang="en-US" spc="-40" dirty="0">
                <a:latin typeface="微软雅黑" panose="020B0503020204020204" pitchFamily="34" charset="-122"/>
                <a:ea typeface="微软雅黑" panose="020B0503020204020204" pitchFamily="34" charset="-122"/>
              </a:rPr>
              <a:t>连续子序列最大和问题</a:t>
            </a:r>
            <a:r>
              <a:rPr lang="en-US" altLang="zh-CN" spc="-40" dirty="0">
                <a:latin typeface="微软雅黑" panose="020B0503020204020204" pitchFamily="34" charset="-122"/>
                <a:ea typeface="微软雅黑" panose="020B0503020204020204" pitchFamily="34" charset="-122"/>
              </a:rPr>
              <a:t> - O(n</a:t>
            </a:r>
            <a:r>
              <a:rPr lang="en-US" altLang="zh-CN" spc="-40" baseline="30000" dirty="0">
                <a:latin typeface="微软雅黑" panose="020B0503020204020204" pitchFamily="34" charset="-122"/>
                <a:ea typeface="微软雅黑" panose="020B0503020204020204" pitchFamily="34" charset="-122"/>
              </a:rPr>
              <a:t>2</a:t>
            </a:r>
            <a:r>
              <a:rPr lang="en-US" altLang="zh-CN" spc="-40" dirty="0">
                <a:latin typeface="微软雅黑" panose="020B0503020204020204" pitchFamily="34" charset="-122"/>
                <a:ea typeface="微软雅黑" panose="020B0503020204020204" pitchFamily="34" charset="-122"/>
              </a:rPr>
              <a:t>)</a:t>
            </a:r>
            <a:r>
              <a:rPr lang="zh-CN" altLang="en-US" spc="-40" dirty="0">
                <a:latin typeface="微软雅黑" panose="020B0503020204020204" pitchFamily="34" charset="-122"/>
                <a:ea typeface="微软雅黑" panose="020B0503020204020204" pitchFamily="34" charset="-122"/>
              </a:rPr>
              <a:t>算法片段</a:t>
            </a:r>
            <a:endParaRPr lang="zh-CN" altLang="zh-CN" spc="-4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pc="-40" dirty="0">
                <a:latin typeface="微软雅黑" panose="020B0503020204020204" pitchFamily="34" charset="-122"/>
                <a:ea typeface="微软雅黑" panose="020B0503020204020204" pitchFamily="34" charset="-122"/>
              </a:rPr>
              <a:t>——————————————————————</a:t>
            </a:r>
            <a:endParaRPr lang="zh-CN" altLang="zh-CN" spc="-4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pc="-40" dirty="0">
                <a:latin typeface="微软雅黑" panose="020B0503020204020204" pitchFamily="34" charset="-122"/>
                <a:ea typeface="微软雅黑" panose="020B0503020204020204" pitchFamily="34" charset="-122"/>
              </a:rPr>
              <a:t> 输入：</a:t>
            </a:r>
            <a:r>
              <a:rPr lang="zh-CN" altLang="en-US" spc="-40" dirty="0">
                <a:latin typeface="微软雅黑" panose="020B0503020204020204" pitchFamily="34" charset="-122"/>
                <a:ea typeface="微软雅黑" panose="020B0503020204020204" pitchFamily="34" charset="-122"/>
              </a:rPr>
              <a:t>序列</a:t>
            </a:r>
            <a:r>
              <a:rPr lang="en-US" altLang="zh-CN" spc="-40" dirty="0">
                <a:latin typeface="微软雅黑" panose="020B0503020204020204" pitchFamily="34" charset="-122"/>
                <a:ea typeface="微软雅黑" panose="020B0503020204020204" pitchFamily="34" charset="-122"/>
              </a:rPr>
              <a:t>s</a:t>
            </a:r>
            <a:r>
              <a:rPr lang="zh-CN" altLang="en-US" spc="-40" dirty="0">
                <a:latin typeface="微软雅黑" panose="020B0503020204020204" pitchFamily="34" charset="-122"/>
                <a:ea typeface="微软雅黑" panose="020B0503020204020204" pitchFamily="34" charset="-122"/>
              </a:rPr>
              <a:t>，</a:t>
            </a:r>
            <a:r>
              <a:rPr lang="en-US" altLang="zh-CN" spc="-40" dirty="0" err="1">
                <a:latin typeface="微软雅黑" panose="020B0503020204020204" pitchFamily="34" charset="-122"/>
                <a:ea typeface="微软雅黑" panose="020B0503020204020204" pitchFamily="34" charset="-122"/>
              </a:rPr>
              <a:t>s.array</a:t>
            </a:r>
            <a:r>
              <a:rPr lang="en-US" altLang="zh-CN" spc="-40" dirty="0">
                <a:latin typeface="微软雅黑" panose="020B0503020204020204" pitchFamily="34" charset="-122"/>
                <a:ea typeface="微软雅黑" panose="020B0503020204020204" pitchFamily="34" charset="-122"/>
              </a:rPr>
              <a:t>[</a:t>
            </a:r>
            <a:r>
              <a:rPr lang="en-US" altLang="zh-CN" spc="-40" dirty="0" err="1">
                <a:latin typeface="微软雅黑" panose="020B0503020204020204" pitchFamily="34" charset="-122"/>
                <a:ea typeface="微软雅黑" panose="020B0503020204020204" pitchFamily="34" charset="-122"/>
              </a:rPr>
              <a:t>i</a:t>
            </a:r>
            <a:r>
              <a:rPr lang="en-US" altLang="zh-CN" spc="-40" dirty="0">
                <a:latin typeface="微软雅黑" panose="020B0503020204020204" pitchFamily="34" charset="-122"/>
                <a:ea typeface="微软雅黑" panose="020B0503020204020204" pitchFamily="34" charset="-122"/>
              </a:rPr>
              <a:t>]</a:t>
            </a:r>
            <a:r>
              <a:rPr lang="zh-CN" altLang="zh-CN" spc="-40" dirty="0">
                <a:latin typeface="微软雅黑" panose="020B0503020204020204" pitchFamily="34" charset="-122"/>
                <a:ea typeface="微软雅黑" panose="020B0503020204020204" pitchFamily="34" charset="-122"/>
              </a:rPr>
              <a:t>∈整数集</a:t>
            </a:r>
            <a:endParaRPr lang="zh-CN" altLang="zh-CN" spc="-4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pc="-40" dirty="0">
                <a:latin typeface="微软雅黑" panose="020B0503020204020204" pitchFamily="34" charset="-122"/>
                <a:ea typeface="微软雅黑" panose="020B0503020204020204" pitchFamily="34" charset="-122"/>
              </a:rPr>
              <a:t> 输出：</a:t>
            </a:r>
            <a:r>
              <a:rPr lang="zh-CN" altLang="en-US" spc="-40" dirty="0">
                <a:latin typeface="微软雅黑" panose="020B0503020204020204" pitchFamily="34" charset="-122"/>
                <a:ea typeface="微软雅黑" panose="020B0503020204020204" pitchFamily="34" charset="-122"/>
              </a:rPr>
              <a:t>序列</a:t>
            </a:r>
            <a:r>
              <a:rPr lang="en-US" altLang="zh-CN" spc="-40" dirty="0">
                <a:latin typeface="微软雅黑" panose="020B0503020204020204" pitchFamily="34" charset="-122"/>
                <a:ea typeface="微软雅黑" panose="020B0503020204020204" pitchFamily="34" charset="-122"/>
              </a:rPr>
              <a:t>s</a:t>
            </a:r>
            <a:r>
              <a:rPr lang="zh-CN" altLang="en-US" spc="-40" dirty="0">
                <a:latin typeface="微软雅黑" panose="020B0503020204020204" pitchFamily="34" charset="-122"/>
                <a:ea typeface="微软雅黑" panose="020B0503020204020204" pitchFamily="34" charset="-122"/>
              </a:rPr>
              <a:t>中最大的连续子序列之和</a:t>
            </a:r>
            <a:r>
              <a:rPr lang="en-US" altLang="zh-CN" spc="-40" dirty="0" err="1">
                <a:latin typeface="微软雅黑" panose="020B0503020204020204" pitchFamily="34" charset="-122"/>
                <a:ea typeface="微软雅黑" panose="020B0503020204020204" pitchFamily="34" charset="-122"/>
              </a:rPr>
              <a:t>max_sum</a:t>
            </a:r>
            <a:endParaRPr lang="zh-CN" altLang="zh-CN" spc="-40" dirty="0">
              <a:latin typeface="微软雅黑" panose="020B0503020204020204" pitchFamily="34" charset="-122"/>
              <a:ea typeface="微软雅黑" panose="020B0503020204020204" pitchFamily="34" charset="-122"/>
            </a:endParaRPr>
          </a:p>
          <a:p>
            <a:pPr marL="342900" lvl="0" indent="-342900" eaLnBrk="0" fontAlgn="base" hangingPunct="0">
              <a:spcBef>
                <a:spcPct val="0"/>
              </a:spcBef>
              <a:spcAft>
                <a:spcPct val="0"/>
              </a:spcAft>
              <a:buFont typeface="+mj-lt"/>
              <a:buAutoNum type="arabicPeriod"/>
            </a:pPr>
            <a:r>
              <a:rPr lang="en-US" altLang="zh-CN" spc="-40" dirty="0" err="1">
                <a:latin typeface="微软雅黑" panose="020B0503020204020204" pitchFamily="34" charset="-122"/>
                <a:ea typeface="微软雅黑" panose="020B0503020204020204" pitchFamily="34" charset="-122"/>
              </a:rPr>
              <a:t>s.max_sum</a:t>
            </a:r>
            <a:r>
              <a:rPr lang="zh-CN" altLang="zh-CN" spc="-40" dirty="0">
                <a:latin typeface="微软雅黑" panose="020B0503020204020204" pitchFamily="34" charset="-122"/>
                <a:ea typeface="微软雅黑" panose="020B0503020204020204" pitchFamily="34" charset="-122"/>
              </a:rPr>
              <a:t> ← </a:t>
            </a:r>
            <a:r>
              <a:rPr lang="en-US" altLang="zh-CN" spc="-40" dirty="0">
                <a:latin typeface="微软雅黑" panose="020B0503020204020204" pitchFamily="34" charset="-122"/>
                <a:ea typeface="微软雅黑" panose="020B0503020204020204" pitchFamily="34" charset="-122"/>
              </a:rPr>
              <a:t>0	//</a:t>
            </a:r>
            <a:r>
              <a:rPr lang="zh-CN" altLang="en-US" spc="-40" dirty="0">
                <a:latin typeface="微软雅黑" panose="020B0503020204020204" pitchFamily="34" charset="-122"/>
                <a:ea typeface="微软雅黑" panose="020B0503020204020204" pitchFamily="34" charset="-122"/>
              </a:rPr>
              <a:t>设置最大子序列和初值</a:t>
            </a:r>
            <a:endParaRPr lang="en-US" altLang="zh-CN" spc="-40" dirty="0">
              <a:latin typeface="微软雅黑" panose="020B0503020204020204" pitchFamily="34" charset="-122"/>
              <a:ea typeface="微软雅黑" panose="020B0503020204020204" pitchFamily="34" charset="-122"/>
            </a:endParaRPr>
          </a:p>
          <a:p>
            <a:pPr marL="342900" indent="-342900" eaLnBrk="0" fontAlgn="base" hangingPunct="0">
              <a:spcBef>
                <a:spcPct val="0"/>
              </a:spcBef>
              <a:spcAft>
                <a:spcPct val="0"/>
              </a:spcAft>
              <a:buFont typeface="+mj-lt"/>
              <a:buAutoNum type="arabicPeriod"/>
            </a:pPr>
            <a:r>
              <a:rPr lang="zh-CN" altLang="zh-CN" b="1" spc="-40" dirty="0">
                <a:latin typeface="微软雅黑" panose="020B0503020204020204" pitchFamily="34" charset="-122"/>
                <a:ea typeface="微软雅黑" panose="020B0503020204020204" pitchFamily="34" charset="-122"/>
              </a:rPr>
              <a:t>for</a:t>
            </a:r>
            <a:r>
              <a:rPr lang="zh-CN" altLang="zh-CN" spc="-40" dirty="0">
                <a:latin typeface="微软雅黑" panose="020B0503020204020204" pitchFamily="34" charset="-122"/>
                <a:ea typeface="微软雅黑" panose="020B0503020204020204" pitchFamily="34" charset="-122"/>
              </a:rPr>
              <a:t> i←1 </a:t>
            </a:r>
            <a:r>
              <a:rPr lang="zh-CN" altLang="zh-CN" b="1" spc="-40" dirty="0">
                <a:latin typeface="微软雅黑" panose="020B0503020204020204" pitchFamily="34" charset="-122"/>
                <a:ea typeface="微软雅黑" panose="020B0503020204020204" pitchFamily="34" charset="-122"/>
              </a:rPr>
              <a:t>to</a:t>
            </a:r>
            <a:r>
              <a:rPr lang="zh-CN" altLang="zh-CN" spc="-40" dirty="0">
                <a:latin typeface="微软雅黑" panose="020B0503020204020204" pitchFamily="34" charset="-122"/>
                <a:ea typeface="微软雅黑" panose="020B0503020204020204" pitchFamily="34" charset="-122"/>
              </a:rPr>
              <a:t> </a:t>
            </a:r>
            <a:r>
              <a:rPr lang="en-US" altLang="zh-CN" spc="-40" dirty="0">
                <a:latin typeface="微软雅黑" panose="020B0503020204020204" pitchFamily="34" charset="-122"/>
                <a:ea typeface="微软雅黑" panose="020B0503020204020204" pitchFamily="34" charset="-122"/>
              </a:rPr>
              <a:t>s.</a:t>
            </a:r>
            <a:r>
              <a:rPr lang="zh-CN" altLang="zh-CN" spc="-40" dirty="0">
                <a:latin typeface="微软雅黑" panose="020B0503020204020204" pitchFamily="34" charset="-122"/>
                <a:ea typeface="微软雅黑" panose="020B0503020204020204" pitchFamily="34" charset="-122"/>
              </a:rPr>
              <a:t>n </a:t>
            </a:r>
            <a:r>
              <a:rPr lang="zh-CN" altLang="zh-CN" b="1" spc="-40" dirty="0">
                <a:latin typeface="微软雅黑" panose="020B0503020204020204" pitchFamily="34" charset="-122"/>
                <a:ea typeface="微软雅黑" panose="020B0503020204020204" pitchFamily="34" charset="-122"/>
              </a:rPr>
              <a:t>do</a:t>
            </a:r>
            <a:r>
              <a:rPr lang="en-US" altLang="zh-CN" spc="-40" dirty="0">
                <a:latin typeface="微软雅黑" panose="020B0503020204020204" pitchFamily="34" charset="-122"/>
                <a:ea typeface="微软雅黑" panose="020B0503020204020204" pitchFamily="34" charset="-122"/>
              </a:rPr>
              <a:t>	//</a:t>
            </a:r>
            <a:r>
              <a:rPr lang="zh-CN" altLang="en-US" spc="-40" dirty="0">
                <a:latin typeface="微软雅黑" panose="020B0503020204020204" pitchFamily="34" charset="-122"/>
                <a:ea typeface="微软雅黑" panose="020B0503020204020204" pitchFamily="34" charset="-122"/>
              </a:rPr>
              <a:t>子序列起始位置</a:t>
            </a:r>
            <a:endParaRPr lang="zh-CN" altLang="zh-CN" spc="-40" dirty="0">
              <a:latin typeface="微软雅黑" panose="020B0503020204020204" pitchFamily="34" charset="-122"/>
              <a:ea typeface="微软雅黑" panose="020B0503020204020204" pitchFamily="34" charset="-122"/>
            </a:endParaRPr>
          </a:p>
          <a:p>
            <a:pPr marL="342900" indent="-342900" eaLnBrk="0" fontAlgn="base" hangingPunct="0">
              <a:spcBef>
                <a:spcPct val="0"/>
              </a:spcBef>
              <a:spcAft>
                <a:spcPct val="0"/>
              </a:spcAft>
              <a:buFont typeface="+mj-lt"/>
              <a:buAutoNum type="arabicPeriod"/>
            </a:pPr>
            <a:r>
              <a:rPr lang="zh-CN" altLang="zh-CN" spc="-40" dirty="0">
                <a:latin typeface="微软雅黑" panose="020B0503020204020204" pitchFamily="34" charset="-122"/>
                <a:ea typeface="微软雅黑" panose="020B0503020204020204" pitchFamily="34" charset="-122"/>
              </a:rPr>
              <a:t>| </a:t>
            </a:r>
            <a:r>
              <a:rPr lang="en-US" altLang="zh-CN" spc="-40" dirty="0">
                <a:latin typeface="微软雅黑" panose="020B0503020204020204" pitchFamily="34" charset="-122"/>
                <a:ea typeface="微软雅黑" panose="020B0503020204020204" pitchFamily="34" charset="-122"/>
              </a:rPr>
              <a:t> </a:t>
            </a:r>
            <a:r>
              <a:rPr lang="en-US" altLang="zh-CN" spc="-40" dirty="0" err="1">
                <a:latin typeface="微软雅黑" panose="020B0503020204020204" pitchFamily="34" charset="-122"/>
                <a:ea typeface="微软雅黑" panose="020B0503020204020204" pitchFamily="34" charset="-122"/>
              </a:rPr>
              <a:t>this_sum</a:t>
            </a:r>
            <a:r>
              <a:rPr lang="en-US" altLang="zh-CN" spc="-40" dirty="0">
                <a:latin typeface="微软雅黑" panose="020B0503020204020204" pitchFamily="34" charset="-122"/>
                <a:ea typeface="微软雅黑" panose="020B0503020204020204" pitchFamily="34" charset="-122"/>
              </a:rPr>
              <a:t> </a:t>
            </a:r>
            <a:r>
              <a:rPr lang="zh-CN" altLang="zh-CN" spc="-40" dirty="0">
                <a:latin typeface="微软雅黑" panose="020B0503020204020204" pitchFamily="34" charset="-122"/>
                <a:ea typeface="微软雅黑" panose="020B0503020204020204" pitchFamily="34" charset="-122"/>
              </a:rPr>
              <a:t>← </a:t>
            </a:r>
            <a:r>
              <a:rPr lang="en-US" altLang="zh-CN" spc="-40" dirty="0">
                <a:latin typeface="微软雅黑" panose="020B0503020204020204" pitchFamily="34" charset="-122"/>
                <a:ea typeface="微软雅黑" panose="020B0503020204020204" pitchFamily="34" charset="-122"/>
              </a:rPr>
              <a:t>0	//</a:t>
            </a:r>
            <a:r>
              <a:rPr lang="zh-CN" altLang="en-US" spc="-40" dirty="0">
                <a:latin typeface="微软雅黑" panose="020B0503020204020204" pitchFamily="34" charset="-122"/>
                <a:ea typeface="微软雅黑" panose="020B0503020204020204" pitchFamily="34" charset="-122"/>
              </a:rPr>
              <a:t>设置子序列和初值</a:t>
            </a:r>
            <a:endParaRPr lang="zh-CN" altLang="zh-CN" spc="-40" dirty="0">
              <a:latin typeface="微软雅黑" panose="020B0503020204020204" pitchFamily="34" charset="-122"/>
              <a:ea typeface="微软雅黑" panose="020B0503020204020204" pitchFamily="34" charset="-122"/>
            </a:endParaRPr>
          </a:p>
          <a:p>
            <a:pPr marL="342900" indent="-342900" eaLnBrk="0" fontAlgn="base" hangingPunct="0">
              <a:spcBef>
                <a:spcPct val="0"/>
              </a:spcBef>
              <a:spcAft>
                <a:spcPct val="0"/>
              </a:spcAft>
              <a:buFont typeface="+mj-lt"/>
              <a:buAutoNum type="arabicPeriod"/>
            </a:pPr>
            <a:r>
              <a:rPr lang="zh-CN" altLang="zh-CN" spc="-40" dirty="0">
                <a:latin typeface="微软雅黑" panose="020B0503020204020204" pitchFamily="34" charset="-122"/>
                <a:ea typeface="微软雅黑" panose="020B0503020204020204" pitchFamily="34" charset="-122"/>
              </a:rPr>
              <a:t>| </a:t>
            </a:r>
            <a:r>
              <a:rPr lang="en-US" altLang="zh-CN" spc="-40" dirty="0">
                <a:latin typeface="微软雅黑" panose="020B0503020204020204" pitchFamily="34" charset="-122"/>
                <a:ea typeface="微软雅黑" panose="020B0503020204020204" pitchFamily="34" charset="-122"/>
              </a:rPr>
              <a:t> </a:t>
            </a:r>
            <a:r>
              <a:rPr lang="zh-CN" altLang="zh-CN" b="1" spc="-40" dirty="0">
                <a:latin typeface="微软雅黑" panose="020B0503020204020204" pitchFamily="34" charset="-122"/>
                <a:ea typeface="微软雅黑" panose="020B0503020204020204" pitchFamily="34" charset="-122"/>
              </a:rPr>
              <a:t>for</a:t>
            </a:r>
            <a:r>
              <a:rPr lang="zh-CN" altLang="zh-CN" spc="-40" dirty="0">
                <a:latin typeface="微软雅黑" panose="020B0503020204020204" pitchFamily="34" charset="-122"/>
                <a:ea typeface="微软雅黑" panose="020B0503020204020204" pitchFamily="34" charset="-122"/>
              </a:rPr>
              <a:t> </a:t>
            </a:r>
            <a:r>
              <a:rPr lang="en-US" altLang="zh-CN" spc="-40" dirty="0">
                <a:latin typeface="微软雅黑" panose="020B0503020204020204" pitchFamily="34" charset="-122"/>
                <a:ea typeface="微软雅黑" panose="020B0503020204020204" pitchFamily="34" charset="-122"/>
              </a:rPr>
              <a:t>j</a:t>
            </a:r>
            <a:r>
              <a:rPr lang="zh-CN" altLang="zh-CN" spc="-40" dirty="0">
                <a:latin typeface="微软雅黑" panose="020B0503020204020204" pitchFamily="34" charset="-122"/>
                <a:ea typeface="微软雅黑" panose="020B0503020204020204" pitchFamily="34" charset="-122"/>
              </a:rPr>
              <a:t>←</a:t>
            </a:r>
            <a:r>
              <a:rPr lang="en-US" altLang="zh-CN" spc="-40" dirty="0" err="1">
                <a:latin typeface="微软雅黑" panose="020B0503020204020204" pitchFamily="34" charset="-122"/>
                <a:ea typeface="微软雅黑" panose="020B0503020204020204" pitchFamily="34" charset="-122"/>
              </a:rPr>
              <a:t>i</a:t>
            </a:r>
            <a:r>
              <a:rPr lang="zh-CN" altLang="zh-CN" spc="-40" dirty="0">
                <a:latin typeface="微软雅黑" panose="020B0503020204020204" pitchFamily="34" charset="-122"/>
                <a:ea typeface="微软雅黑" panose="020B0503020204020204" pitchFamily="34" charset="-122"/>
              </a:rPr>
              <a:t> </a:t>
            </a:r>
            <a:r>
              <a:rPr lang="zh-CN" altLang="zh-CN" b="1" spc="-40" dirty="0">
                <a:latin typeface="微软雅黑" panose="020B0503020204020204" pitchFamily="34" charset="-122"/>
                <a:ea typeface="微软雅黑" panose="020B0503020204020204" pitchFamily="34" charset="-122"/>
              </a:rPr>
              <a:t>to</a:t>
            </a:r>
            <a:r>
              <a:rPr lang="zh-CN" altLang="zh-CN" spc="-40" dirty="0">
                <a:latin typeface="微软雅黑" panose="020B0503020204020204" pitchFamily="34" charset="-122"/>
                <a:ea typeface="微软雅黑" panose="020B0503020204020204" pitchFamily="34" charset="-122"/>
              </a:rPr>
              <a:t> </a:t>
            </a:r>
            <a:r>
              <a:rPr lang="en-US" altLang="zh-CN" spc="-40" dirty="0">
                <a:latin typeface="微软雅黑" panose="020B0503020204020204" pitchFamily="34" charset="-122"/>
                <a:ea typeface="微软雅黑" panose="020B0503020204020204" pitchFamily="34" charset="-122"/>
              </a:rPr>
              <a:t>s.</a:t>
            </a:r>
            <a:r>
              <a:rPr lang="zh-CN" altLang="zh-CN" spc="-40" dirty="0">
                <a:latin typeface="微软雅黑" panose="020B0503020204020204" pitchFamily="34" charset="-122"/>
                <a:ea typeface="微软雅黑" panose="020B0503020204020204" pitchFamily="34" charset="-122"/>
              </a:rPr>
              <a:t>n </a:t>
            </a:r>
            <a:r>
              <a:rPr lang="zh-CN" altLang="zh-CN" b="1" spc="-40" dirty="0">
                <a:latin typeface="微软雅黑" panose="020B0503020204020204" pitchFamily="34" charset="-122"/>
                <a:ea typeface="微软雅黑" panose="020B0503020204020204" pitchFamily="34" charset="-122"/>
              </a:rPr>
              <a:t>do</a:t>
            </a:r>
            <a:r>
              <a:rPr lang="en-US" altLang="zh-CN" spc="-40" dirty="0">
                <a:latin typeface="微软雅黑" panose="020B0503020204020204" pitchFamily="34" charset="-122"/>
                <a:ea typeface="微软雅黑" panose="020B0503020204020204" pitchFamily="34" charset="-122"/>
              </a:rPr>
              <a:t>	//</a:t>
            </a:r>
            <a:r>
              <a:rPr lang="zh-CN" altLang="en-US" spc="-40" dirty="0">
                <a:latin typeface="微软雅黑" panose="020B0503020204020204" pitchFamily="34" charset="-122"/>
                <a:ea typeface="微软雅黑" panose="020B0503020204020204" pitchFamily="34" charset="-122"/>
              </a:rPr>
              <a:t>子序列结束位置</a:t>
            </a:r>
            <a:endParaRPr lang="en-US" altLang="zh-CN" spc="-40" dirty="0">
              <a:latin typeface="微软雅黑" panose="020B0503020204020204" pitchFamily="34" charset="-122"/>
              <a:ea typeface="微软雅黑" panose="020B0503020204020204" pitchFamily="34" charset="-122"/>
            </a:endParaRPr>
          </a:p>
          <a:p>
            <a:pPr marL="342900" indent="-342900" eaLnBrk="0" fontAlgn="base" hangingPunct="0">
              <a:spcBef>
                <a:spcPct val="0"/>
              </a:spcBef>
              <a:spcAft>
                <a:spcPct val="0"/>
              </a:spcAft>
              <a:buFont typeface="+mj-lt"/>
              <a:buAutoNum type="arabicPeriod"/>
            </a:pPr>
            <a:r>
              <a:rPr lang="zh-CN" altLang="zh-CN" spc="-40" dirty="0">
                <a:latin typeface="微软雅黑" panose="020B0503020204020204" pitchFamily="34" charset="-122"/>
                <a:ea typeface="微软雅黑" panose="020B0503020204020204" pitchFamily="34" charset="-122"/>
              </a:rPr>
              <a:t>|  | </a:t>
            </a:r>
            <a:r>
              <a:rPr lang="en-US" altLang="zh-CN" spc="-40" dirty="0">
                <a:latin typeface="微软雅黑" panose="020B0503020204020204" pitchFamily="34" charset="-122"/>
                <a:ea typeface="微软雅黑" panose="020B0503020204020204" pitchFamily="34" charset="-122"/>
              </a:rPr>
              <a:t>  </a:t>
            </a:r>
            <a:r>
              <a:rPr lang="en-US" altLang="zh-CN" spc="-40" dirty="0" err="1">
                <a:latin typeface="微软雅黑" panose="020B0503020204020204" pitchFamily="34" charset="-122"/>
                <a:ea typeface="微软雅黑" panose="020B0503020204020204" pitchFamily="34" charset="-122"/>
              </a:rPr>
              <a:t>this_sum</a:t>
            </a:r>
            <a:r>
              <a:rPr lang="zh-CN" altLang="zh-CN" spc="-40" dirty="0">
                <a:latin typeface="微软雅黑" panose="020B0503020204020204" pitchFamily="34" charset="-122"/>
                <a:ea typeface="微软雅黑" panose="020B0503020204020204" pitchFamily="34" charset="-122"/>
              </a:rPr>
              <a:t> ← </a:t>
            </a:r>
            <a:r>
              <a:rPr lang="en-US" altLang="zh-CN" spc="-40" dirty="0" err="1">
                <a:latin typeface="微软雅黑" panose="020B0503020204020204" pitchFamily="34" charset="-122"/>
                <a:ea typeface="微软雅黑" panose="020B0503020204020204" pitchFamily="34" charset="-122"/>
              </a:rPr>
              <a:t>this_sum+s.array</a:t>
            </a:r>
            <a:r>
              <a:rPr lang="en-US" altLang="zh-CN" spc="-40" dirty="0">
                <a:latin typeface="微软雅黑" panose="020B0503020204020204" pitchFamily="34" charset="-122"/>
                <a:ea typeface="微软雅黑" panose="020B0503020204020204" pitchFamily="34" charset="-122"/>
              </a:rPr>
              <a:t>[j]</a:t>
            </a:r>
            <a:endParaRPr lang="en-US" altLang="zh-CN" spc="-40" dirty="0">
              <a:latin typeface="微软雅黑" panose="020B0503020204020204" pitchFamily="34" charset="-122"/>
              <a:ea typeface="微软雅黑" panose="020B0503020204020204" pitchFamily="34" charset="-122"/>
            </a:endParaRPr>
          </a:p>
          <a:p>
            <a:pPr marL="342900" indent="-342900" eaLnBrk="0" fontAlgn="base" hangingPunct="0">
              <a:spcBef>
                <a:spcPct val="0"/>
              </a:spcBef>
              <a:spcAft>
                <a:spcPct val="0"/>
              </a:spcAft>
              <a:buFont typeface="+mj-lt"/>
              <a:buAutoNum type="arabicPeriod"/>
            </a:pPr>
            <a:r>
              <a:rPr lang="zh-CN" altLang="zh-CN" spc="-40" dirty="0">
                <a:latin typeface="微软雅黑" panose="020B0503020204020204" pitchFamily="34" charset="-122"/>
                <a:ea typeface="微软雅黑" panose="020B0503020204020204" pitchFamily="34" charset="-122"/>
              </a:rPr>
              <a:t>|</a:t>
            </a:r>
            <a:r>
              <a:rPr lang="en-US" altLang="zh-CN" spc="-40" dirty="0">
                <a:latin typeface="微软雅黑" panose="020B0503020204020204" pitchFamily="34" charset="-122"/>
                <a:ea typeface="微软雅黑" panose="020B0503020204020204" pitchFamily="34" charset="-122"/>
              </a:rPr>
              <a:t> </a:t>
            </a:r>
            <a:r>
              <a:rPr lang="zh-CN" altLang="zh-CN" spc="-40" dirty="0">
                <a:latin typeface="微软雅黑" panose="020B0503020204020204" pitchFamily="34" charset="-122"/>
                <a:ea typeface="微软雅黑" panose="020B0503020204020204" pitchFamily="34" charset="-122"/>
              </a:rPr>
              <a:t> </a:t>
            </a:r>
            <a:r>
              <a:rPr lang="en-US" altLang="zh-CN" b="1" spc="-40" dirty="0">
                <a:latin typeface="微软雅黑" panose="020B0503020204020204" pitchFamily="34" charset="-122"/>
                <a:ea typeface="微软雅黑" panose="020B0503020204020204" pitchFamily="34" charset="-122"/>
              </a:rPr>
              <a:t>end</a:t>
            </a:r>
            <a:endParaRPr lang="en-US" altLang="zh-CN" b="1" spc="-40" dirty="0">
              <a:latin typeface="微软雅黑" panose="020B0503020204020204" pitchFamily="34" charset="-122"/>
              <a:ea typeface="微软雅黑" panose="020B0503020204020204" pitchFamily="34" charset="-122"/>
            </a:endParaRPr>
          </a:p>
          <a:p>
            <a:pPr marL="342900" indent="-342900" eaLnBrk="0" fontAlgn="base" hangingPunct="0">
              <a:spcBef>
                <a:spcPct val="0"/>
              </a:spcBef>
              <a:spcAft>
                <a:spcPct val="0"/>
              </a:spcAft>
              <a:buFont typeface="+mj-lt"/>
              <a:buAutoNum type="arabicPeriod"/>
            </a:pPr>
            <a:r>
              <a:rPr lang="zh-CN" altLang="zh-CN" spc="-40" dirty="0">
                <a:latin typeface="微软雅黑" panose="020B0503020204020204" pitchFamily="34" charset="-122"/>
                <a:ea typeface="微软雅黑" panose="020B0503020204020204" pitchFamily="34" charset="-122"/>
              </a:rPr>
              <a:t>|</a:t>
            </a:r>
            <a:r>
              <a:rPr lang="en-US" altLang="zh-CN" spc="-40" dirty="0">
                <a:latin typeface="微软雅黑" panose="020B0503020204020204" pitchFamily="34" charset="-122"/>
                <a:ea typeface="微软雅黑" panose="020B0503020204020204" pitchFamily="34" charset="-122"/>
              </a:rPr>
              <a:t>  </a:t>
            </a:r>
            <a:r>
              <a:rPr lang="en-US" altLang="zh-CN" b="1" spc="-40" dirty="0">
                <a:latin typeface="微软雅黑" panose="020B0503020204020204" pitchFamily="34" charset="-122"/>
                <a:ea typeface="微软雅黑" panose="020B0503020204020204" pitchFamily="34" charset="-122"/>
              </a:rPr>
              <a:t>if</a:t>
            </a:r>
            <a:r>
              <a:rPr lang="en-US" altLang="zh-CN" spc="-40" dirty="0">
                <a:latin typeface="微软雅黑" panose="020B0503020204020204" pitchFamily="34" charset="-122"/>
                <a:ea typeface="微软雅黑" panose="020B0503020204020204" pitchFamily="34" charset="-122"/>
              </a:rPr>
              <a:t> </a:t>
            </a:r>
            <a:r>
              <a:rPr lang="en-US" altLang="zh-CN" spc="-40" dirty="0" err="1">
                <a:latin typeface="微软雅黑" panose="020B0503020204020204" pitchFamily="34" charset="-122"/>
                <a:ea typeface="微软雅黑" panose="020B0503020204020204" pitchFamily="34" charset="-122"/>
              </a:rPr>
              <a:t>this_sum</a:t>
            </a:r>
            <a:r>
              <a:rPr lang="en-US" altLang="zh-CN" spc="-40" dirty="0">
                <a:latin typeface="微软雅黑" panose="020B0503020204020204" pitchFamily="34" charset="-122"/>
                <a:ea typeface="微软雅黑" panose="020B0503020204020204" pitchFamily="34" charset="-122"/>
              </a:rPr>
              <a:t>&gt;</a:t>
            </a:r>
            <a:r>
              <a:rPr lang="en-US" altLang="zh-CN" spc="-40" dirty="0" err="1">
                <a:latin typeface="微软雅黑" panose="020B0503020204020204" pitchFamily="34" charset="-122"/>
                <a:ea typeface="微软雅黑" panose="020B0503020204020204" pitchFamily="34" charset="-122"/>
              </a:rPr>
              <a:t>s.max_sum</a:t>
            </a:r>
            <a:r>
              <a:rPr lang="en-US" altLang="zh-CN" spc="-40" dirty="0">
                <a:latin typeface="微软雅黑" panose="020B0503020204020204" pitchFamily="34" charset="-122"/>
                <a:ea typeface="微软雅黑" panose="020B0503020204020204" pitchFamily="34" charset="-122"/>
              </a:rPr>
              <a:t> </a:t>
            </a:r>
            <a:r>
              <a:rPr lang="en-US" altLang="zh-CN" b="1" spc="-40" dirty="0">
                <a:latin typeface="微软雅黑" panose="020B0503020204020204" pitchFamily="34" charset="-122"/>
                <a:ea typeface="微软雅黑" panose="020B0503020204020204" pitchFamily="34" charset="-122"/>
              </a:rPr>
              <a:t>than</a:t>
            </a:r>
            <a:r>
              <a:rPr lang="en-US" altLang="zh-CN" spc="-40" dirty="0">
                <a:latin typeface="微软雅黑" panose="020B0503020204020204" pitchFamily="34" charset="-122"/>
                <a:ea typeface="微软雅黑" panose="020B0503020204020204" pitchFamily="34" charset="-122"/>
              </a:rPr>
              <a:t> //</a:t>
            </a:r>
            <a:r>
              <a:rPr lang="zh-CN" altLang="en-US" spc="-40" dirty="0">
                <a:latin typeface="微软雅黑" panose="020B0503020204020204" pitchFamily="34" charset="-122"/>
                <a:ea typeface="微软雅黑" panose="020B0503020204020204" pitchFamily="34" charset="-122"/>
              </a:rPr>
              <a:t>如当前子序列和更大</a:t>
            </a:r>
            <a:endParaRPr lang="en-US" altLang="zh-CN" spc="-40" dirty="0">
              <a:latin typeface="微软雅黑" panose="020B0503020204020204" pitchFamily="34" charset="-122"/>
              <a:ea typeface="微软雅黑" panose="020B0503020204020204" pitchFamily="34" charset="-122"/>
            </a:endParaRPr>
          </a:p>
          <a:p>
            <a:pPr marL="342900" indent="-342900" eaLnBrk="0" fontAlgn="base" hangingPunct="0">
              <a:spcBef>
                <a:spcPct val="0"/>
              </a:spcBef>
              <a:spcAft>
                <a:spcPct val="0"/>
              </a:spcAft>
              <a:buFont typeface="+mj-lt"/>
              <a:buAutoNum type="arabicPeriod"/>
            </a:pPr>
            <a:r>
              <a:rPr lang="zh-CN" altLang="zh-CN" spc="-40" dirty="0">
                <a:latin typeface="微软雅黑" panose="020B0503020204020204" pitchFamily="34" charset="-122"/>
                <a:ea typeface="微软雅黑" panose="020B0503020204020204" pitchFamily="34" charset="-122"/>
              </a:rPr>
              <a:t>|</a:t>
            </a:r>
            <a:r>
              <a:rPr lang="en-US" altLang="zh-CN" spc="-40" dirty="0">
                <a:latin typeface="微软雅黑" panose="020B0503020204020204" pitchFamily="34" charset="-122"/>
                <a:ea typeface="微软雅黑" panose="020B0503020204020204" pitchFamily="34" charset="-122"/>
              </a:rPr>
              <a:t>  </a:t>
            </a:r>
            <a:r>
              <a:rPr lang="zh-CN" altLang="zh-CN" spc="-40" dirty="0">
                <a:latin typeface="微软雅黑" panose="020B0503020204020204" pitchFamily="34" charset="-122"/>
                <a:ea typeface="微软雅黑" panose="020B0503020204020204" pitchFamily="34" charset="-122"/>
              </a:rPr>
              <a:t>|</a:t>
            </a:r>
            <a:r>
              <a:rPr lang="en-US" altLang="zh-CN" spc="-40" dirty="0">
                <a:latin typeface="微软雅黑" panose="020B0503020204020204" pitchFamily="34" charset="-122"/>
                <a:ea typeface="微软雅黑" panose="020B0503020204020204" pitchFamily="34" charset="-122"/>
              </a:rPr>
              <a:t>  </a:t>
            </a:r>
            <a:r>
              <a:rPr lang="en-US" altLang="zh-CN" spc="-40" dirty="0" err="1">
                <a:latin typeface="微软雅黑" panose="020B0503020204020204" pitchFamily="34" charset="-122"/>
                <a:ea typeface="微软雅黑" panose="020B0503020204020204" pitchFamily="34" charset="-122"/>
              </a:rPr>
              <a:t>s.max_sum</a:t>
            </a:r>
            <a:r>
              <a:rPr lang="zh-CN" altLang="zh-CN" spc="-40" dirty="0">
                <a:latin typeface="微软雅黑" panose="020B0503020204020204" pitchFamily="34" charset="-122"/>
                <a:ea typeface="微软雅黑" panose="020B0503020204020204" pitchFamily="34" charset="-122"/>
              </a:rPr>
              <a:t> ← </a:t>
            </a:r>
            <a:r>
              <a:rPr lang="en-US" altLang="zh-CN" spc="-40" dirty="0" err="1">
                <a:latin typeface="微软雅黑" panose="020B0503020204020204" pitchFamily="34" charset="-122"/>
                <a:ea typeface="微软雅黑" panose="020B0503020204020204" pitchFamily="34" charset="-122"/>
              </a:rPr>
              <a:t>this_sum</a:t>
            </a:r>
            <a:r>
              <a:rPr lang="en-US" altLang="zh-CN" spc="-40" dirty="0">
                <a:latin typeface="微软雅黑" panose="020B0503020204020204" pitchFamily="34" charset="-122"/>
                <a:ea typeface="微软雅黑" panose="020B0503020204020204" pitchFamily="34" charset="-122"/>
              </a:rPr>
              <a:t>   //</a:t>
            </a:r>
            <a:r>
              <a:rPr lang="zh-CN" altLang="en-US" spc="-40" dirty="0">
                <a:latin typeface="微软雅黑" panose="020B0503020204020204" pitchFamily="34" charset="-122"/>
                <a:ea typeface="微软雅黑" panose="020B0503020204020204" pitchFamily="34" charset="-122"/>
              </a:rPr>
              <a:t>设置当前最大子序列和</a:t>
            </a:r>
            <a:endParaRPr lang="en-US" altLang="zh-CN" spc="-40" dirty="0">
              <a:latin typeface="微软雅黑" panose="020B0503020204020204" pitchFamily="34" charset="-122"/>
              <a:ea typeface="微软雅黑" panose="020B0503020204020204" pitchFamily="34" charset="-122"/>
            </a:endParaRPr>
          </a:p>
          <a:p>
            <a:pPr marL="342900" indent="-342900" eaLnBrk="0" fontAlgn="base" hangingPunct="0">
              <a:spcBef>
                <a:spcPct val="0"/>
              </a:spcBef>
              <a:spcAft>
                <a:spcPct val="0"/>
              </a:spcAft>
              <a:buFont typeface="+mj-lt"/>
              <a:buAutoNum type="arabicPeriod"/>
            </a:pPr>
            <a:r>
              <a:rPr lang="zh-CN" altLang="zh-CN" spc="-40" dirty="0">
                <a:latin typeface="微软雅黑" panose="020B0503020204020204" pitchFamily="34" charset="-122"/>
                <a:ea typeface="微软雅黑" panose="020B0503020204020204" pitchFamily="34" charset="-122"/>
              </a:rPr>
              <a:t>|</a:t>
            </a:r>
            <a:r>
              <a:rPr lang="en-US" altLang="zh-CN" spc="-40" dirty="0">
                <a:latin typeface="微软雅黑" panose="020B0503020204020204" pitchFamily="34" charset="-122"/>
                <a:ea typeface="微软雅黑" panose="020B0503020204020204" pitchFamily="34" charset="-122"/>
              </a:rPr>
              <a:t>  </a:t>
            </a:r>
            <a:r>
              <a:rPr lang="zh-CN" altLang="zh-CN" spc="-40" dirty="0">
                <a:latin typeface="微软雅黑" panose="020B0503020204020204" pitchFamily="34" charset="-122"/>
                <a:ea typeface="微软雅黑" panose="020B0503020204020204" pitchFamily="34" charset="-122"/>
              </a:rPr>
              <a:t>|</a:t>
            </a:r>
            <a:r>
              <a:rPr lang="en-US" altLang="zh-CN" spc="-40" dirty="0">
                <a:latin typeface="微软雅黑" panose="020B0503020204020204" pitchFamily="34" charset="-122"/>
                <a:ea typeface="微软雅黑" panose="020B0503020204020204" pitchFamily="34" charset="-122"/>
              </a:rPr>
              <a:t>  </a:t>
            </a:r>
            <a:r>
              <a:rPr lang="en-US" altLang="zh-CN" spc="-40" dirty="0" err="1">
                <a:latin typeface="微软雅黑" panose="020B0503020204020204" pitchFamily="34" charset="-122"/>
                <a:ea typeface="微软雅黑" panose="020B0503020204020204" pitchFamily="34" charset="-122"/>
              </a:rPr>
              <a:t>s.start</a:t>
            </a:r>
            <a:r>
              <a:rPr lang="en-US" altLang="zh-CN" spc="-40" dirty="0">
                <a:latin typeface="微软雅黑" panose="020B0503020204020204" pitchFamily="34" charset="-122"/>
                <a:ea typeface="微软雅黑" panose="020B0503020204020204" pitchFamily="34" charset="-122"/>
              </a:rPr>
              <a:t> </a:t>
            </a:r>
            <a:r>
              <a:rPr lang="zh-CN" altLang="zh-CN" spc="-40" dirty="0">
                <a:latin typeface="微软雅黑" panose="020B0503020204020204" pitchFamily="34" charset="-122"/>
                <a:ea typeface="微软雅黑" panose="020B0503020204020204" pitchFamily="34" charset="-122"/>
              </a:rPr>
              <a:t>←</a:t>
            </a:r>
            <a:r>
              <a:rPr lang="en-US" altLang="zh-CN" spc="-40" dirty="0">
                <a:latin typeface="微软雅黑" panose="020B0503020204020204" pitchFamily="34" charset="-122"/>
                <a:ea typeface="微软雅黑" panose="020B0503020204020204" pitchFamily="34" charset="-122"/>
              </a:rPr>
              <a:t> </a:t>
            </a:r>
            <a:r>
              <a:rPr lang="en-US" altLang="zh-CN" spc="-40" dirty="0" err="1">
                <a:latin typeface="微软雅黑" panose="020B0503020204020204" pitchFamily="34" charset="-122"/>
                <a:ea typeface="微软雅黑" panose="020B0503020204020204" pitchFamily="34" charset="-122"/>
              </a:rPr>
              <a:t>i</a:t>
            </a:r>
            <a:r>
              <a:rPr lang="en-US" altLang="zh-CN" spc="-40" dirty="0">
                <a:latin typeface="微软雅黑" panose="020B0503020204020204" pitchFamily="34" charset="-122"/>
                <a:ea typeface="微软雅黑" panose="020B0503020204020204" pitchFamily="34" charset="-122"/>
              </a:rPr>
              <a:t>	           //</a:t>
            </a:r>
            <a:r>
              <a:rPr lang="zh-CN" altLang="en-US" spc="-40" dirty="0">
                <a:latin typeface="微软雅黑" panose="020B0503020204020204" pitchFamily="34" charset="-122"/>
                <a:ea typeface="微软雅黑" panose="020B0503020204020204" pitchFamily="34" charset="-122"/>
              </a:rPr>
              <a:t>设置当前最大子序列起始位置</a:t>
            </a:r>
            <a:endParaRPr lang="en-US" altLang="zh-CN" spc="-40" dirty="0">
              <a:latin typeface="微软雅黑" panose="020B0503020204020204" pitchFamily="34" charset="-122"/>
              <a:ea typeface="微软雅黑" panose="020B0503020204020204" pitchFamily="34" charset="-122"/>
            </a:endParaRPr>
          </a:p>
          <a:p>
            <a:pPr marL="215900" indent="-215900" eaLnBrk="0" fontAlgn="base" hangingPunct="0">
              <a:spcBef>
                <a:spcPct val="0"/>
              </a:spcBef>
              <a:spcAft>
                <a:spcPct val="0"/>
              </a:spcAft>
              <a:buFont typeface="+mj-lt"/>
              <a:buAutoNum type="arabicPeriod"/>
            </a:pPr>
            <a:r>
              <a:rPr lang="zh-CN" altLang="zh-CN" spc="-40" dirty="0">
                <a:latin typeface="微软雅黑" panose="020B0503020204020204" pitchFamily="34" charset="-122"/>
                <a:ea typeface="微软雅黑" panose="020B0503020204020204" pitchFamily="34" charset="-122"/>
              </a:rPr>
              <a:t>| </a:t>
            </a:r>
            <a:r>
              <a:rPr lang="en-US" altLang="zh-CN" spc="-40" dirty="0">
                <a:latin typeface="微软雅黑" panose="020B0503020204020204" pitchFamily="34" charset="-122"/>
                <a:ea typeface="微软雅黑" panose="020B0503020204020204" pitchFamily="34" charset="-122"/>
              </a:rPr>
              <a:t> </a:t>
            </a:r>
            <a:r>
              <a:rPr lang="zh-CN" altLang="zh-CN" spc="-40" dirty="0">
                <a:latin typeface="微软雅黑" panose="020B0503020204020204" pitchFamily="34" charset="-122"/>
                <a:ea typeface="微软雅黑" panose="020B0503020204020204" pitchFamily="34" charset="-122"/>
              </a:rPr>
              <a:t>|</a:t>
            </a:r>
            <a:r>
              <a:rPr lang="en-US" altLang="zh-CN" spc="-40" dirty="0">
                <a:latin typeface="微软雅黑" panose="020B0503020204020204" pitchFamily="34" charset="-122"/>
                <a:ea typeface="微软雅黑" panose="020B0503020204020204" pitchFamily="34" charset="-122"/>
              </a:rPr>
              <a:t>  </a:t>
            </a:r>
            <a:r>
              <a:rPr lang="en-US" altLang="zh-CN" spc="-40" dirty="0" err="1">
                <a:latin typeface="微软雅黑" panose="020B0503020204020204" pitchFamily="34" charset="-122"/>
                <a:ea typeface="微软雅黑" panose="020B0503020204020204" pitchFamily="34" charset="-122"/>
              </a:rPr>
              <a:t>s.finish</a:t>
            </a:r>
            <a:r>
              <a:rPr lang="en-US" altLang="zh-CN" spc="-40" dirty="0">
                <a:latin typeface="微软雅黑" panose="020B0503020204020204" pitchFamily="34" charset="-122"/>
                <a:ea typeface="微软雅黑" panose="020B0503020204020204" pitchFamily="34" charset="-122"/>
              </a:rPr>
              <a:t> </a:t>
            </a:r>
            <a:r>
              <a:rPr lang="zh-CN" altLang="zh-CN" spc="-40" dirty="0">
                <a:latin typeface="微软雅黑" panose="020B0503020204020204" pitchFamily="34" charset="-122"/>
                <a:ea typeface="微软雅黑" panose="020B0503020204020204" pitchFamily="34" charset="-122"/>
              </a:rPr>
              <a:t>←</a:t>
            </a:r>
            <a:r>
              <a:rPr lang="en-US" altLang="zh-CN" spc="-40" dirty="0">
                <a:latin typeface="微软雅黑" panose="020B0503020204020204" pitchFamily="34" charset="-122"/>
                <a:ea typeface="微软雅黑" panose="020B0503020204020204" pitchFamily="34" charset="-122"/>
              </a:rPr>
              <a:t> j           //</a:t>
            </a:r>
            <a:r>
              <a:rPr lang="zh-CN" altLang="en-US" spc="-40" dirty="0">
                <a:latin typeface="微软雅黑" panose="020B0503020204020204" pitchFamily="34" charset="-122"/>
                <a:ea typeface="微软雅黑" panose="020B0503020204020204" pitchFamily="34" charset="-122"/>
              </a:rPr>
              <a:t>设置当前最大子序列结束位置</a:t>
            </a:r>
            <a:endParaRPr lang="en-US" altLang="zh-CN" spc="-40" dirty="0">
              <a:latin typeface="微软雅黑" panose="020B0503020204020204" pitchFamily="34" charset="-122"/>
              <a:ea typeface="微软雅黑" panose="020B0503020204020204" pitchFamily="34" charset="-122"/>
            </a:endParaRPr>
          </a:p>
          <a:p>
            <a:pPr marL="342900" indent="-342900" eaLnBrk="0" fontAlgn="base" hangingPunct="0">
              <a:spcBef>
                <a:spcPct val="0"/>
              </a:spcBef>
              <a:spcAft>
                <a:spcPct val="0"/>
              </a:spcAft>
              <a:buFont typeface="+mj-lt"/>
              <a:buAutoNum type="arabicPeriod"/>
            </a:pPr>
            <a:r>
              <a:rPr lang="zh-CN" altLang="zh-CN" spc="-40" dirty="0">
                <a:latin typeface="微软雅黑" panose="020B0503020204020204" pitchFamily="34" charset="-122"/>
                <a:ea typeface="微软雅黑" panose="020B0503020204020204" pitchFamily="34" charset="-122"/>
              </a:rPr>
              <a:t>|</a:t>
            </a:r>
            <a:r>
              <a:rPr lang="en-US" altLang="zh-CN" spc="-40" dirty="0">
                <a:latin typeface="微软雅黑" panose="020B0503020204020204" pitchFamily="34" charset="-122"/>
                <a:ea typeface="微软雅黑" panose="020B0503020204020204" pitchFamily="34" charset="-122"/>
              </a:rPr>
              <a:t>  </a:t>
            </a:r>
            <a:r>
              <a:rPr lang="zh-CN" altLang="zh-CN" b="1" spc="-40" dirty="0">
                <a:latin typeface="微软雅黑" panose="020B0503020204020204" pitchFamily="34" charset="-122"/>
                <a:ea typeface="微软雅黑" panose="020B0503020204020204" pitchFamily="34" charset="-122"/>
              </a:rPr>
              <a:t>end</a:t>
            </a:r>
            <a:endParaRPr lang="en-US" altLang="zh-CN" b="1" spc="-40" dirty="0">
              <a:latin typeface="微软雅黑" panose="020B0503020204020204" pitchFamily="34" charset="-122"/>
              <a:ea typeface="微软雅黑" panose="020B0503020204020204" pitchFamily="34" charset="-122"/>
            </a:endParaRPr>
          </a:p>
          <a:p>
            <a:pPr marL="342900" indent="-342900" eaLnBrk="0" fontAlgn="base" hangingPunct="0">
              <a:spcBef>
                <a:spcPct val="0"/>
              </a:spcBef>
              <a:spcAft>
                <a:spcPct val="0"/>
              </a:spcAft>
              <a:buFont typeface="+mj-lt"/>
              <a:buAutoNum type="arabicPeriod"/>
            </a:pPr>
            <a:r>
              <a:rPr lang="en-US" altLang="zh-CN" b="1" spc="-40" dirty="0">
                <a:latin typeface="微软雅黑" panose="020B0503020204020204" pitchFamily="34" charset="-122"/>
                <a:ea typeface="微软雅黑" panose="020B0503020204020204" pitchFamily="34" charset="-122"/>
              </a:rPr>
              <a:t>end</a:t>
            </a:r>
            <a:endParaRPr lang="zh-CN" altLang="zh-CN" b="1" spc="-4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pc="-40" dirty="0">
                <a:latin typeface="微软雅黑" panose="020B0503020204020204" pitchFamily="34" charset="-122"/>
                <a:ea typeface="微软雅黑" panose="020B0503020204020204" pitchFamily="34" charset="-122"/>
              </a:rPr>
              <a:t>——————————————————————</a:t>
            </a:r>
            <a:endParaRPr lang="zh-CN" altLang="zh-CN" spc="-4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算法优化 </a:t>
            </a:r>
            <a:r>
              <a:rPr lang="en-US" altLang="zh-CN" sz="2800" dirty="0"/>
              <a:t>– </a:t>
            </a:r>
            <a:r>
              <a:rPr lang="zh-CN" altLang="en-US" sz="2800" dirty="0"/>
              <a:t>时间复杂度</a:t>
            </a:r>
            <a:endParaRPr lang="zh-CN" altLang="en-US" sz="2800" dirty="0"/>
          </a:p>
        </p:txBody>
      </p:sp>
      <p:sp>
        <p:nvSpPr>
          <p:cNvPr id="3" name="副标题 2"/>
          <p:cNvSpPr>
            <a:spLocks noGrp="1"/>
          </p:cNvSpPr>
          <p:nvPr>
            <p:ph type="subTitle" idx="1"/>
          </p:nvPr>
        </p:nvSpPr>
        <p:spPr/>
        <p:txBody>
          <a:bodyPr/>
          <a:lstStyle/>
          <a:p>
            <a:r>
              <a:rPr lang="en-US" altLang="zh-CN" dirty="0"/>
              <a:t>1.4 </a:t>
            </a:r>
            <a:r>
              <a:rPr lang="zh-CN" altLang="en-US" dirty="0"/>
              <a:t>算法分析与优化</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5227491" cy="2653812"/>
          </a:xfrm>
        </p:spPr>
        <p:txBody>
          <a:bodyPr>
            <a:normAutofit/>
          </a:bodyPr>
          <a:lstStyle/>
          <a:p>
            <a:pPr algn="just">
              <a:lnSpc>
                <a:spcPct val="110000"/>
              </a:lnSpc>
            </a:pPr>
            <a:r>
              <a:rPr lang="zh-CN" altLang="en-US" sz="2200" b="1" dirty="0"/>
              <a:t>例</a:t>
            </a:r>
            <a:r>
              <a:rPr lang="zh-CN" altLang="en-US" sz="2200" dirty="0"/>
              <a:t>：连续子序列最大和问题。该问题关注一个序列</a:t>
            </a:r>
            <a:r>
              <a:rPr lang="en-US" altLang="zh-CN" sz="2200" dirty="0"/>
              <a:t>s</a:t>
            </a:r>
            <a:r>
              <a:rPr lang="zh-CN" altLang="en-US" sz="2200" dirty="0"/>
              <a:t>，其元素值存储在一维整数数组</a:t>
            </a:r>
            <a:r>
              <a:rPr lang="en-US" altLang="zh-CN" sz="2200" dirty="0" err="1"/>
              <a:t>s.array</a:t>
            </a:r>
            <a:r>
              <a:rPr lang="en-US" altLang="zh-CN" sz="2200" dirty="0"/>
              <a:t>, </a:t>
            </a:r>
            <a:r>
              <a:rPr lang="zh-CN" altLang="en-US" sz="2200" dirty="0"/>
              <a:t>数组大小为</a:t>
            </a:r>
            <a:r>
              <a:rPr lang="en-US" altLang="zh-CN" sz="2200" dirty="0" err="1"/>
              <a:t>s.n</a:t>
            </a:r>
            <a:r>
              <a:rPr lang="zh-CN" altLang="en-US" sz="2200" dirty="0"/>
              <a:t>，希望从</a:t>
            </a:r>
            <a:r>
              <a:rPr lang="en-US" altLang="zh-CN" sz="2200" dirty="0" err="1"/>
              <a:t>s.array</a:t>
            </a:r>
            <a:r>
              <a:rPr lang="zh-CN" altLang="en-US" sz="2200" dirty="0"/>
              <a:t>中找出一个连续子序列，该子序列各元素的和最大。如果序列元素都是负数，计算结果返回</a:t>
            </a:r>
            <a:r>
              <a:rPr lang="en-US" altLang="zh-CN" sz="2200" dirty="0"/>
              <a:t>0</a:t>
            </a:r>
            <a:r>
              <a:rPr lang="zh-CN" altLang="en-US" sz="2200" dirty="0"/>
              <a:t>。</a:t>
            </a:r>
            <a:endParaRPr lang="en-US" altLang="zh-CN" sz="2200" dirty="0"/>
          </a:p>
        </p:txBody>
      </p:sp>
      <p:sp>
        <p:nvSpPr>
          <p:cNvPr id="6" name="内容占位符 4"/>
          <p:cNvSpPr txBox="1"/>
          <p:nvPr/>
        </p:nvSpPr>
        <p:spPr>
          <a:xfrm>
            <a:off x="584226" y="3603600"/>
            <a:ext cx="5227490" cy="274455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altLang="zh-CN" sz="2200" b="1" dirty="0"/>
              <a:t>O(n)</a:t>
            </a:r>
            <a:r>
              <a:rPr lang="zh-CN" altLang="en-US" sz="2200" b="1" dirty="0"/>
              <a:t>算法</a:t>
            </a:r>
            <a:r>
              <a:rPr lang="zh-CN" altLang="en-US" sz="2200" dirty="0"/>
              <a:t>：</a:t>
            </a:r>
            <a:endParaRPr lang="en-US" altLang="zh-CN" sz="2200" dirty="0"/>
          </a:p>
          <a:p>
            <a:pPr>
              <a:lnSpc>
                <a:spcPct val="110000"/>
              </a:lnSpc>
              <a:spcBef>
                <a:spcPts val="0"/>
              </a:spcBef>
            </a:pPr>
            <a:r>
              <a:rPr lang="zh-CN" altLang="en-US" sz="2200" dirty="0"/>
              <a:t>如子序列和小于</a:t>
            </a:r>
            <a:r>
              <a:rPr lang="en-US" altLang="zh-CN" sz="2200" dirty="0"/>
              <a:t>0</a:t>
            </a:r>
            <a:r>
              <a:rPr lang="zh-CN" altLang="en-US" sz="2200" dirty="0"/>
              <a:t>，则可放弃，重新计算新的子序列和（从上个子序列结束位置</a:t>
            </a:r>
            <a:r>
              <a:rPr lang="en-US" altLang="zh-CN" sz="2200" dirty="0"/>
              <a:t>+1</a:t>
            </a:r>
            <a:r>
              <a:rPr lang="zh-CN" altLang="en-US" sz="2200" dirty="0"/>
              <a:t>开始），这样只需一个循环（依次扫描）就可以计算出最大子序列和。</a:t>
            </a:r>
            <a:endParaRPr lang="en-US" altLang="zh-CN" sz="2200" dirty="0"/>
          </a:p>
          <a:p>
            <a:pPr>
              <a:lnSpc>
                <a:spcPct val="110000"/>
              </a:lnSpc>
            </a:pPr>
            <a:r>
              <a:rPr lang="zh-CN" altLang="en-US" sz="2200" b="1" dirty="0">
                <a:solidFill>
                  <a:srgbClr val="C00000"/>
                </a:solidFill>
              </a:rPr>
              <a:t>总的时间复杂度就是</a:t>
            </a:r>
            <a:r>
              <a:rPr lang="en-US" altLang="zh-CN" sz="2200" b="1" dirty="0">
                <a:solidFill>
                  <a:srgbClr val="C00000"/>
                </a:solidFill>
              </a:rPr>
              <a:t>O(n)</a:t>
            </a:r>
            <a:endParaRPr lang="en-US" altLang="zh-CN" sz="2200" b="1" dirty="0">
              <a:solidFill>
                <a:srgbClr val="C00000"/>
              </a:solidFill>
            </a:endParaRPr>
          </a:p>
        </p:txBody>
      </p:sp>
      <p:sp>
        <p:nvSpPr>
          <p:cNvPr id="14" name="任意多边形: 形状 13"/>
          <p:cNvSpPr/>
          <p:nvPr/>
        </p:nvSpPr>
        <p:spPr>
          <a:xfrm>
            <a:off x="5893420" y="1306830"/>
            <a:ext cx="6062720" cy="523113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pc="-50" dirty="0">
                <a:latin typeface="微软雅黑" panose="020B0503020204020204" pitchFamily="34" charset="-122"/>
                <a:ea typeface="微软雅黑" panose="020B0503020204020204" pitchFamily="34" charset="-122"/>
              </a:rPr>
              <a:t>——————————————————————</a:t>
            </a:r>
            <a:endParaRPr lang="zh-CN" altLang="zh-CN" spc="-5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pc="-50" dirty="0">
                <a:latin typeface="微软雅黑" panose="020B0503020204020204" pitchFamily="34" charset="-122"/>
                <a:ea typeface="微软雅黑" panose="020B0503020204020204" pitchFamily="34" charset="-122"/>
              </a:rPr>
              <a:t> 算法</a:t>
            </a:r>
            <a:r>
              <a:rPr lang="en-US" altLang="zh-CN" spc="-50" dirty="0">
                <a:latin typeface="微软雅黑" panose="020B0503020204020204" pitchFamily="34" charset="-122"/>
                <a:ea typeface="微软雅黑" panose="020B0503020204020204" pitchFamily="34" charset="-122"/>
              </a:rPr>
              <a:t>1-9</a:t>
            </a:r>
            <a:r>
              <a:rPr lang="zh-CN" altLang="zh-CN" spc="-50" dirty="0">
                <a:latin typeface="微软雅黑" panose="020B0503020204020204" pitchFamily="34" charset="-122"/>
                <a:ea typeface="微软雅黑" panose="020B0503020204020204" pitchFamily="34" charset="-122"/>
              </a:rPr>
              <a:t>：</a:t>
            </a:r>
            <a:r>
              <a:rPr lang="zh-CN" altLang="en-US" spc="-50" dirty="0">
                <a:latin typeface="微软雅黑" panose="020B0503020204020204" pitchFamily="34" charset="-122"/>
                <a:ea typeface="微软雅黑" panose="020B0503020204020204" pitchFamily="34" charset="-122"/>
              </a:rPr>
              <a:t>连续子序列最大和问题</a:t>
            </a:r>
            <a:r>
              <a:rPr lang="en-US" altLang="zh-CN" spc="-50" dirty="0">
                <a:latin typeface="微软雅黑" panose="020B0503020204020204" pitchFamily="34" charset="-122"/>
                <a:ea typeface="微软雅黑" panose="020B0503020204020204" pitchFamily="34" charset="-122"/>
              </a:rPr>
              <a:t> - O(n)</a:t>
            </a:r>
            <a:r>
              <a:rPr lang="zh-CN" altLang="en-US" spc="-50" dirty="0">
                <a:latin typeface="微软雅黑" panose="020B0503020204020204" pitchFamily="34" charset="-122"/>
                <a:ea typeface="微软雅黑" panose="020B0503020204020204" pitchFamily="34" charset="-122"/>
              </a:rPr>
              <a:t>算法片段</a:t>
            </a:r>
            <a:endParaRPr lang="zh-CN" altLang="zh-CN" spc="-5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pc="-50" dirty="0">
                <a:latin typeface="微软雅黑" panose="020B0503020204020204" pitchFamily="34" charset="-122"/>
                <a:ea typeface="微软雅黑" panose="020B0503020204020204" pitchFamily="34" charset="-122"/>
              </a:rPr>
              <a:t>——————————————————————</a:t>
            </a:r>
            <a:endParaRPr lang="zh-CN" altLang="zh-CN" spc="-5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pc="-50" dirty="0">
                <a:latin typeface="微软雅黑" panose="020B0503020204020204" pitchFamily="34" charset="-122"/>
                <a:ea typeface="微软雅黑" panose="020B0503020204020204" pitchFamily="34" charset="-122"/>
              </a:rPr>
              <a:t> 输入：</a:t>
            </a:r>
            <a:r>
              <a:rPr lang="zh-CN" altLang="en-US" spc="-50" dirty="0">
                <a:latin typeface="微软雅黑" panose="020B0503020204020204" pitchFamily="34" charset="-122"/>
                <a:ea typeface="微软雅黑" panose="020B0503020204020204" pitchFamily="34" charset="-122"/>
              </a:rPr>
              <a:t>序列</a:t>
            </a:r>
            <a:r>
              <a:rPr lang="en-US" altLang="zh-CN" spc="-50" dirty="0">
                <a:latin typeface="微软雅黑" panose="020B0503020204020204" pitchFamily="34" charset="-122"/>
                <a:ea typeface="微软雅黑" panose="020B0503020204020204" pitchFamily="34" charset="-122"/>
              </a:rPr>
              <a:t>s</a:t>
            </a:r>
            <a:r>
              <a:rPr lang="zh-CN" altLang="en-US" spc="-50" dirty="0">
                <a:latin typeface="微软雅黑" panose="020B0503020204020204" pitchFamily="34" charset="-122"/>
                <a:ea typeface="微软雅黑" panose="020B0503020204020204" pitchFamily="34" charset="-122"/>
              </a:rPr>
              <a:t>，</a:t>
            </a:r>
            <a:r>
              <a:rPr lang="en-US" altLang="zh-CN" spc="-50" dirty="0" err="1">
                <a:latin typeface="微软雅黑" panose="020B0503020204020204" pitchFamily="34" charset="-122"/>
                <a:ea typeface="微软雅黑" panose="020B0503020204020204" pitchFamily="34" charset="-122"/>
              </a:rPr>
              <a:t>s.array</a:t>
            </a:r>
            <a:r>
              <a:rPr lang="en-US" altLang="zh-CN" spc="-50" dirty="0">
                <a:latin typeface="微软雅黑" panose="020B0503020204020204" pitchFamily="34" charset="-122"/>
                <a:ea typeface="微软雅黑" panose="020B0503020204020204" pitchFamily="34" charset="-122"/>
              </a:rPr>
              <a:t>[</a:t>
            </a:r>
            <a:r>
              <a:rPr lang="en-US" altLang="zh-CN" spc="-50" dirty="0" err="1">
                <a:latin typeface="微软雅黑" panose="020B0503020204020204" pitchFamily="34" charset="-122"/>
                <a:ea typeface="微软雅黑" panose="020B0503020204020204" pitchFamily="34" charset="-122"/>
              </a:rPr>
              <a:t>i</a:t>
            </a:r>
            <a:r>
              <a:rPr lang="en-US" altLang="zh-CN" spc="-50" dirty="0">
                <a:latin typeface="微软雅黑" panose="020B0503020204020204" pitchFamily="34" charset="-122"/>
                <a:ea typeface="微软雅黑" panose="020B0503020204020204" pitchFamily="34" charset="-122"/>
              </a:rPr>
              <a:t>]</a:t>
            </a:r>
            <a:r>
              <a:rPr lang="zh-CN" altLang="zh-CN" spc="-50" dirty="0">
                <a:latin typeface="微软雅黑" panose="020B0503020204020204" pitchFamily="34" charset="-122"/>
                <a:ea typeface="微软雅黑" panose="020B0503020204020204" pitchFamily="34" charset="-122"/>
              </a:rPr>
              <a:t>∈整数集</a:t>
            </a:r>
            <a:endParaRPr lang="zh-CN" altLang="zh-CN" spc="-5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pc="-50" dirty="0">
                <a:latin typeface="微软雅黑" panose="020B0503020204020204" pitchFamily="34" charset="-122"/>
                <a:ea typeface="微软雅黑" panose="020B0503020204020204" pitchFamily="34" charset="-122"/>
              </a:rPr>
              <a:t> 输出：</a:t>
            </a:r>
            <a:r>
              <a:rPr lang="zh-CN" altLang="en-US" spc="-50" dirty="0">
                <a:latin typeface="微软雅黑" panose="020B0503020204020204" pitchFamily="34" charset="-122"/>
                <a:ea typeface="微软雅黑" panose="020B0503020204020204" pitchFamily="34" charset="-122"/>
              </a:rPr>
              <a:t>序列</a:t>
            </a:r>
            <a:r>
              <a:rPr lang="en-US" altLang="zh-CN" spc="-50" dirty="0">
                <a:latin typeface="微软雅黑" panose="020B0503020204020204" pitchFamily="34" charset="-122"/>
                <a:ea typeface="微软雅黑" panose="020B0503020204020204" pitchFamily="34" charset="-122"/>
              </a:rPr>
              <a:t>s</a:t>
            </a:r>
            <a:r>
              <a:rPr lang="zh-CN" altLang="en-US" spc="-50" dirty="0">
                <a:latin typeface="微软雅黑" panose="020B0503020204020204" pitchFamily="34" charset="-122"/>
                <a:ea typeface="微软雅黑" panose="020B0503020204020204" pitchFamily="34" charset="-122"/>
              </a:rPr>
              <a:t>中最大的连续子序列之和</a:t>
            </a:r>
            <a:r>
              <a:rPr lang="en-US" altLang="zh-CN" spc="-50" dirty="0" err="1">
                <a:latin typeface="微软雅黑" panose="020B0503020204020204" pitchFamily="34" charset="-122"/>
                <a:ea typeface="微软雅黑" panose="020B0503020204020204" pitchFamily="34" charset="-122"/>
              </a:rPr>
              <a:t>max_sum</a:t>
            </a:r>
            <a:endParaRPr lang="zh-CN" altLang="zh-CN" spc="-50" dirty="0">
              <a:latin typeface="微软雅黑" panose="020B0503020204020204" pitchFamily="34" charset="-122"/>
              <a:ea typeface="微软雅黑" panose="020B0503020204020204" pitchFamily="34" charset="-122"/>
            </a:endParaRPr>
          </a:p>
          <a:p>
            <a:pPr marL="215900" lvl="0" indent="-215900" eaLnBrk="0" fontAlgn="base" hangingPunct="0">
              <a:spcBef>
                <a:spcPct val="0"/>
              </a:spcBef>
              <a:spcAft>
                <a:spcPct val="0"/>
              </a:spcAft>
              <a:buFont typeface="+mj-lt"/>
              <a:buAutoNum type="arabicPeriod"/>
            </a:pPr>
            <a:r>
              <a:rPr lang="en-US" altLang="zh-CN"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s.max_sum ← 0</a:t>
            </a:r>
            <a:r>
              <a:rPr lang="en-US" altLang="zh-CN" spc="-50" dirty="0">
                <a:latin typeface="微软雅黑" panose="020B0503020204020204" pitchFamily="34" charset="-122"/>
                <a:ea typeface="微软雅黑" panose="020B0503020204020204" pitchFamily="34" charset="-122"/>
              </a:rPr>
              <a:t>	    //</a:t>
            </a:r>
            <a:r>
              <a:rPr lang="zh-CN" altLang="en-US" spc="-50" dirty="0">
                <a:latin typeface="微软雅黑" panose="020B0503020204020204" pitchFamily="34" charset="-122"/>
                <a:ea typeface="微软雅黑" panose="020B0503020204020204" pitchFamily="34" charset="-122"/>
              </a:rPr>
              <a:t>设置最大子序列和初值</a:t>
            </a:r>
            <a:endParaRPr lang="zh-CN" altLang="zh-CN" spc="-50" dirty="0">
              <a:latin typeface="微软雅黑" panose="020B0503020204020204" pitchFamily="34" charset="-122"/>
              <a:ea typeface="微软雅黑" panose="020B0503020204020204" pitchFamily="34" charset="-122"/>
            </a:endParaRPr>
          </a:p>
          <a:p>
            <a:pPr marL="215900" lvl="0" indent="-215900" eaLnBrk="0" fontAlgn="base" hangingPunct="0">
              <a:spcBef>
                <a:spcPct val="0"/>
              </a:spcBef>
              <a:spcAft>
                <a:spcPct val="0"/>
              </a:spcAft>
              <a:buFont typeface="+mj-lt"/>
              <a:buAutoNum type="arabicPeriod"/>
            </a:pPr>
            <a:r>
              <a:rPr lang="en-US" altLang="zh-CN"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this_sum ← 0</a:t>
            </a:r>
            <a:r>
              <a:rPr lang="en-US" altLang="zh-CN" spc="-50" dirty="0">
                <a:latin typeface="微软雅黑" panose="020B0503020204020204" pitchFamily="34" charset="-122"/>
                <a:ea typeface="微软雅黑" panose="020B0503020204020204" pitchFamily="34" charset="-122"/>
              </a:rPr>
              <a:t>		    //</a:t>
            </a:r>
            <a:r>
              <a:rPr lang="zh-CN" altLang="en-US" spc="-50" dirty="0">
                <a:latin typeface="微软雅黑" panose="020B0503020204020204" pitchFamily="34" charset="-122"/>
                <a:ea typeface="微软雅黑" panose="020B0503020204020204" pitchFamily="34" charset="-122"/>
              </a:rPr>
              <a:t>设置当前子序列和初值</a:t>
            </a:r>
            <a:endParaRPr lang="zh-CN" altLang="zh-CN" spc="-50" dirty="0">
              <a:latin typeface="微软雅黑" panose="020B0503020204020204" pitchFamily="34" charset="-122"/>
              <a:ea typeface="微软雅黑" panose="020B0503020204020204" pitchFamily="34" charset="-122"/>
            </a:endParaRPr>
          </a:p>
          <a:p>
            <a:pPr marL="215900" lvl="0" indent="-215900" eaLnBrk="0" fontAlgn="base" hangingPunct="0">
              <a:spcBef>
                <a:spcPct val="0"/>
              </a:spcBef>
              <a:spcAft>
                <a:spcPct val="0"/>
              </a:spcAft>
              <a:buFont typeface="+mj-lt"/>
              <a:buAutoNum type="arabicPeriod"/>
            </a:pPr>
            <a:r>
              <a:rPr lang="en-US" altLang="zh-CN"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s.start ← 0</a:t>
            </a:r>
            <a:r>
              <a:rPr lang="en-US" altLang="zh-CN" spc="-50" dirty="0">
                <a:latin typeface="微软雅黑" panose="020B0503020204020204" pitchFamily="34" charset="-122"/>
                <a:ea typeface="微软雅黑" panose="020B0503020204020204" pitchFamily="34" charset="-122"/>
              </a:rPr>
              <a:t>		    //</a:t>
            </a:r>
            <a:r>
              <a:rPr lang="zh-CN" altLang="en-US" spc="-50" dirty="0">
                <a:latin typeface="微软雅黑" panose="020B0503020204020204" pitchFamily="34" charset="-122"/>
                <a:ea typeface="微软雅黑" panose="020B0503020204020204" pitchFamily="34" charset="-122"/>
              </a:rPr>
              <a:t>设置子序列开始位置</a:t>
            </a:r>
            <a:endParaRPr lang="zh-CN" altLang="zh-CN" spc="-50" dirty="0">
              <a:latin typeface="微软雅黑" panose="020B0503020204020204" pitchFamily="34" charset="-122"/>
              <a:ea typeface="微软雅黑" panose="020B0503020204020204" pitchFamily="34" charset="-122"/>
            </a:endParaRPr>
          </a:p>
          <a:p>
            <a:pPr marL="215900" lvl="0" indent="-215900" eaLnBrk="0" fontAlgn="base" hangingPunct="0">
              <a:spcBef>
                <a:spcPct val="0"/>
              </a:spcBef>
              <a:spcAft>
                <a:spcPct val="0"/>
              </a:spcAft>
              <a:buFont typeface="+mj-lt"/>
              <a:buAutoNum type="arabicPeriod"/>
            </a:pPr>
            <a:r>
              <a:rPr lang="en-US" altLang="zh-CN" spc="-50" dirty="0">
                <a:latin typeface="微软雅黑" panose="020B0503020204020204" pitchFamily="34" charset="-122"/>
                <a:ea typeface="微软雅黑" panose="020B0503020204020204" pitchFamily="34" charset="-122"/>
              </a:rPr>
              <a:t>  </a:t>
            </a:r>
            <a:r>
              <a:rPr lang="zh-CN" altLang="zh-CN" b="1" spc="-50" dirty="0">
                <a:latin typeface="微软雅黑" panose="020B0503020204020204" pitchFamily="34" charset="-122"/>
                <a:ea typeface="微软雅黑" panose="020B0503020204020204" pitchFamily="34" charset="-122"/>
              </a:rPr>
              <a:t>for</a:t>
            </a:r>
            <a:r>
              <a:rPr lang="zh-CN" altLang="zh-CN" spc="-50" dirty="0">
                <a:latin typeface="微软雅黑" panose="020B0503020204020204" pitchFamily="34" charset="-122"/>
                <a:ea typeface="微软雅黑" panose="020B0503020204020204" pitchFamily="34" charset="-122"/>
              </a:rPr>
              <a:t> j←1 </a:t>
            </a:r>
            <a:r>
              <a:rPr lang="zh-CN" altLang="zh-CN" b="1" spc="-50" dirty="0">
                <a:latin typeface="微软雅黑" panose="020B0503020204020204" pitchFamily="34" charset="-122"/>
                <a:ea typeface="微软雅黑" panose="020B0503020204020204" pitchFamily="34" charset="-122"/>
              </a:rPr>
              <a:t>to</a:t>
            </a:r>
            <a:r>
              <a:rPr lang="zh-CN" altLang="zh-CN" spc="-50" dirty="0">
                <a:latin typeface="微软雅黑" panose="020B0503020204020204" pitchFamily="34" charset="-122"/>
                <a:ea typeface="微软雅黑" panose="020B0503020204020204" pitchFamily="34" charset="-122"/>
              </a:rPr>
              <a:t> s.n </a:t>
            </a:r>
            <a:r>
              <a:rPr lang="zh-CN" altLang="zh-CN" b="1" spc="-50" dirty="0">
                <a:latin typeface="微软雅黑" panose="020B0503020204020204" pitchFamily="34" charset="-122"/>
                <a:ea typeface="微软雅黑" panose="020B0503020204020204" pitchFamily="34" charset="-122"/>
              </a:rPr>
              <a:t>do</a:t>
            </a:r>
            <a:endParaRPr lang="zh-CN" altLang="zh-CN" b="1" spc="-50" dirty="0">
              <a:latin typeface="微软雅黑" panose="020B0503020204020204" pitchFamily="34" charset="-122"/>
              <a:ea typeface="微软雅黑" panose="020B0503020204020204" pitchFamily="34" charset="-122"/>
            </a:endParaRPr>
          </a:p>
          <a:p>
            <a:pPr marL="215900" lvl="0" indent="-215900" eaLnBrk="0" fontAlgn="base" hangingPunct="0">
              <a:spcBef>
                <a:spcPct val="0"/>
              </a:spcBef>
              <a:spcAft>
                <a:spcPct val="0"/>
              </a:spcAft>
              <a:buFont typeface="+mj-lt"/>
              <a:buAutoNum type="arabicPeriod"/>
            </a:pPr>
            <a:r>
              <a:rPr lang="en-US" altLang="zh-CN"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a:t>
            </a:r>
            <a:r>
              <a:rPr lang="en-US" altLang="zh-CN"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this_sum ← this_sum+s.array[j] </a:t>
            </a:r>
            <a:endParaRPr lang="zh-CN" altLang="zh-CN" spc="-50" dirty="0">
              <a:latin typeface="微软雅黑" panose="020B0503020204020204" pitchFamily="34" charset="-122"/>
              <a:ea typeface="微软雅黑" panose="020B0503020204020204" pitchFamily="34" charset="-122"/>
            </a:endParaRPr>
          </a:p>
          <a:p>
            <a:pPr marL="215900" lvl="0" indent="-215900" eaLnBrk="0" fontAlgn="base" hangingPunct="0">
              <a:spcBef>
                <a:spcPct val="0"/>
              </a:spcBef>
              <a:spcAft>
                <a:spcPct val="0"/>
              </a:spcAft>
              <a:buFont typeface="+mj-lt"/>
              <a:buAutoNum type="arabicPeriod"/>
            </a:pPr>
            <a:r>
              <a:rPr lang="en-US" altLang="zh-CN"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  </a:t>
            </a:r>
            <a:r>
              <a:rPr lang="zh-CN" altLang="zh-CN" b="1" spc="-50" dirty="0">
                <a:latin typeface="微软雅黑" panose="020B0503020204020204" pitchFamily="34" charset="-122"/>
                <a:ea typeface="微软雅黑" panose="020B0503020204020204" pitchFamily="34" charset="-122"/>
              </a:rPr>
              <a:t>if</a:t>
            </a:r>
            <a:r>
              <a:rPr lang="zh-CN" altLang="zh-CN" spc="-50" dirty="0">
                <a:latin typeface="微软雅黑" panose="020B0503020204020204" pitchFamily="34" charset="-122"/>
                <a:ea typeface="微软雅黑" panose="020B0503020204020204" pitchFamily="34" charset="-122"/>
              </a:rPr>
              <a:t> this_sum&gt;s.max_sum </a:t>
            </a:r>
            <a:r>
              <a:rPr lang="zh-CN" altLang="zh-CN" b="1" spc="-50" dirty="0">
                <a:latin typeface="微软雅黑" panose="020B0503020204020204" pitchFamily="34" charset="-122"/>
                <a:ea typeface="微软雅黑" panose="020B0503020204020204" pitchFamily="34" charset="-122"/>
              </a:rPr>
              <a:t>then</a:t>
            </a:r>
            <a:r>
              <a:rPr lang="en-US" altLang="zh-CN" spc="-50" dirty="0">
                <a:latin typeface="微软雅黑" panose="020B0503020204020204" pitchFamily="34" charset="-122"/>
                <a:ea typeface="微软雅黑" panose="020B0503020204020204" pitchFamily="34" charset="-122"/>
              </a:rPr>
              <a:t> //</a:t>
            </a:r>
            <a:r>
              <a:rPr lang="zh-CN" altLang="en-US" spc="-50" dirty="0">
                <a:latin typeface="微软雅黑" panose="020B0503020204020204" pitchFamily="34" charset="-122"/>
                <a:ea typeface="微软雅黑" panose="020B0503020204020204" pitchFamily="34" charset="-122"/>
              </a:rPr>
              <a:t>如当前子序列和更大</a:t>
            </a:r>
            <a:endParaRPr lang="zh-CN" altLang="zh-CN" spc="-50" dirty="0">
              <a:latin typeface="微软雅黑" panose="020B0503020204020204" pitchFamily="34" charset="-122"/>
              <a:ea typeface="微软雅黑" panose="020B0503020204020204" pitchFamily="34" charset="-122"/>
            </a:endParaRPr>
          </a:p>
          <a:p>
            <a:pPr marL="215900" lvl="0" indent="-215900" eaLnBrk="0" fontAlgn="base" hangingPunct="0">
              <a:spcBef>
                <a:spcPct val="0"/>
              </a:spcBef>
              <a:spcAft>
                <a:spcPct val="0"/>
              </a:spcAft>
              <a:buFont typeface="+mj-lt"/>
              <a:buAutoNum type="arabicPeriod"/>
            </a:pPr>
            <a:r>
              <a:rPr lang="en-US" altLang="zh-CN"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  |  s.max_sum ← this_sum</a:t>
            </a:r>
            <a:r>
              <a:rPr lang="en-US" altLang="zh-CN" spc="-50" dirty="0">
                <a:latin typeface="微软雅黑" panose="020B0503020204020204" pitchFamily="34" charset="-122"/>
                <a:ea typeface="微软雅黑" panose="020B0503020204020204" pitchFamily="34" charset="-122"/>
              </a:rPr>
              <a:t>   //</a:t>
            </a:r>
            <a:r>
              <a:rPr lang="zh-CN" altLang="en-US" spc="-50" dirty="0">
                <a:latin typeface="微软雅黑" panose="020B0503020204020204" pitchFamily="34" charset="-122"/>
                <a:ea typeface="微软雅黑" panose="020B0503020204020204" pitchFamily="34" charset="-122"/>
              </a:rPr>
              <a:t>设置当前最大子序列和</a:t>
            </a:r>
            <a:endParaRPr lang="zh-CN" altLang="zh-CN" spc="-50" dirty="0">
              <a:latin typeface="微软雅黑" panose="020B0503020204020204" pitchFamily="34" charset="-122"/>
              <a:ea typeface="微软雅黑" panose="020B0503020204020204" pitchFamily="34" charset="-122"/>
            </a:endParaRPr>
          </a:p>
          <a:p>
            <a:pPr marL="215900" lvl="0" indent="-215900" eaLnBrk="0" fontAlgn="base" hangingPunct="0">
              <a:spcBef>
                <a:spcPct val="0"/>
              </a:spcBef>
              <a:spcAft>
                <a:spcPct val="0"/>
              </a:spcAft>
              <a:buFont typeface="+mj-lt"/>
              <a:buAutoNum type="arabicPeriod"/>
            </a:pPr>
            <a:r>
              <a:rPr lang="en-US" altLang="zh-CN"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  |  s.finish ← j</a:t>
            </a:r>
            <a:r>
              <a:rPr lang="en-US" altLang="zh-CN" spc="-50" dirty="0">
                <a:latin typeface="微软雅黑" panose="020B0503020204020204" pitchFamily="34" charset="-122"/>
                <a:ea typeface="微软雅黑" panose="020B0503020204020204" pitchFamily="34" charset="-122"/>
              </a:rPr>
              <a:t>	   //</a:t>
            </a:r>
            <a:r>
              <a:rPr lang="zh-CN" altLang="en-US" spc="-50" dirty="0">
                <a:latin typeface="微软雅黑" panose="020B0503020204020204" pitchFamily="34" charset="-122"/>
                <a:ea typeface="微软雅黑" panose="020B0503020204020204" pitchFamily="34" charset="-122"/>
              </a:rPr>
              <a:t>设置当前最大子序列结束位置</a:t>
            </a:r>
            <a:endParaRPr lang="zh-CN" altLang="zh-CN" spc="-50" dirty="0">
              <a:latin typeface="微软雅黑" panose="020B0503020204020204" pitchFamily="34" charset="-122"/>
              <a:ea typeface="微软雅黑" panose="020B0503020204020204" pitchFamily="34" charset="-122"/>
            </a:endParaRPr>
          </a:p>
          <a:p>
            <a:pPr marL="215900" lvl="0" indent="-215900" eaLnBrk="0" fontAlgn="base" hangingPunct="0">
              <a:spcBef>
                <a:spcPct val="0"/>
              </a:spcBef>
              <a:spcAft>
                <a:spcPct val="0"/>
              </a:spcAft>
              <a:buFont typeface="+mj-lt"/>
              <a:buAutoNum type="arabicPeriod"/>
            </a:pPr>
            <a:r>
              <a:rPr lang="en-US" altLang="zh-CN"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  </a:t>
            </a:r>
            <a:r>
              <a:rPr lang="zh-CN" altLang="zh-CN" b="1" spc="-50" dirty="0">
                <a:latin typeface="微软雅黑" panose="020B0503020204020204" pitchFamily="34" charset="-122"/>
                <a:ea typeface="微软雅黑" panose="020B0503020204020204" pitchFamily="34" charset="-122"/>
              </a:rPr>
              <a:t>else</a:t>
            </a:r>
            <a:r>
              <a:rPr lang="zh-CN" altLang="zh-CN" spc="-50" dirty="0">
                <a:latin typeface="微软雅黑" panose="020B0503020204020204" pitchFamily="34" charset="-122"/>
                <a:ea typeface="微软雅黑" panose="020B0503020204020204" pitchFamily="34" charset="-122"/>
              </a:rPr>
              <a:t> </a:t>
            </a:r>
            <a:r>
              <a:rPr lang="zh-CN" altLang="zh-CN" b="1" spc="-50" dirty="0">
                <a:latin typeface="微软雅黑" panose="020B0503020204020204" pitchFamily="34" charset="-122"/>
                <a:ea typeface="微软雅黑" panose="020B0503020204020204" pitchFamily="34" charset="-122"/>
              </a:rPr>
              <a:t>if</a:t>
            </a:r>
            <a:r>
              <a:rPr lang="zh-CN" altLang="zh-CN" spc="-50" dirty="0">
                <a:latin typeface="微软雅黑" panose="020B0503020204020204" pitchFamily="34" charset="-122"/>
                <a:ea typeface="微软雅黑" panose="020B0503020204020204" pitchFamily="34" charset="-122"/>
              </a:rPr>
              <a:t> this_sum &lt; 0 </a:t>
            </a:r>
            <a:r>
              <a:rPr lang="zh-CN" altLang="zh-CN" b="1" spc="-50" dirty="0">
                <a:latin typeface="微软雅黑" panose="020B0503020204020204" pitchFamily="34" charset="-122"/>
                <a:ea typeface="微软雅黑" panose="020B0503020204020204" pitchFamily="34" charset="-122"/>
              </a:rPr>
              <a:t>then</a:t>
            </a:r>
            <a:r>
              <a:rPr lang="en-US" altLang="zh-CN" spc="-50" dirty="0">
                <a:latin typeface="微软雅黑" panose="020B0503020204020204" pitchFamily="34" charset="-122"/>
                <a:ea typeface="微软雅黑" panose="020B0503020204020204" pitchFamily="34" charset="-122"/>
              </a:rPr>
              <a:t>  //</a:t>
            </a:r>
            <a:r>
              <a:rPr lang="zh-CN" altLang="en-US" spc="-50" dirty="0">
                <a:latin typeface="微软雅黑" panose="020B0503020204020204" pitchFamily="34" charset="-122"/>
                <a:ea typeface="微软雅黑" panose="020B0503020204020204" pitchFamily="34" charset="-122"/>
              </a:rPr>
              <a:t>如子序列和小于</a:t>
            </a:r>
            <a:r>
              <a:rPr lang="en-US" altLang="zh-CN" spc="-50" dirty="0">
                <a:latin typeface="微软雅黑" panose="020B0503020204020204" pitchFamily="34" charset="-122"/>
                <a:ea typeface="微软雅黑" panose="020B0503020204020204" pitchFamily="34" charset="-122"/>
              </a:rPr>
              <a:t>0</a:t>
            </a:r>
            <a:endParaRPr lang="zh-CN" altLang="zh-CN" spc="-50" dirty="0">
              <a:latin typeface="微软雅黑" panose="020B0503020204020204" pitchFamily="34" charset="-122"/>
              <a:ea typeface="微软雅黑" panose="020B0503020204020204" pitchFamily="34" charset="-122"/>
            </a:endParaRPr>
          </a:p>
          <a:p>
            <a:pPr marL="215900" lvl="0" indent="-215900" eaLnBrk="0" fontAlgn="base" hangingPunct="0">
              <a:spcBef>
                <a:spcPct val="0"/>
              </a:spcBef>
              <a:spcAft>
                <a:spcPct val="0"/>
              </a:spcAft>
              <a:buFont typeface="+mj-lt"/>
              <a:buAutoNum type="arabicPeriod"/>
            </a:pPr>
            <a:r>
              <a:rPr lang="en-US" altLang="zh-CN"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  |  this_sum ← 0</a:t>
            </a:r>
            <a:r>
              <a:rPr lang="en-US" altLang="zh-CN" spc="-50" dirty="0">
                <a:latin typeface="微软雅黑" panose="020B0503020204020204" pitchFamily="34" charset="-122"/>
                <a:ea typeface="微软雅黑" panose="020B0503020204020204" pitchFamily="34" charset="-122"/>
              </a:rPr>
              <a:t>	   //</a:t>
            </a:r>
            <a:r>
              <a:rPr lang="zh-CN" altLang="en-US" spc="-50" dirty="0">
                <a:latin typeface="微软雅黑" panose="020B0503020204020204" pitchFamily="34" charset="-122"/>
                <a:ea typeface="微软雅黑" panose="020B0503020204020204" pitchFamily="34" charset="-122"/>
              </a:rPr>
              <a:t>重新计算子序列和</a:t>
            </a:r>
            <a:endParaRPr lang="zh-CN" altLang="zh-CN" spc="-50" dirty="0">
              <a:latin typeface="微软雅黑" panose="020B0503020204020204" pitchFamily="34" charset="-122"/>
              <a:ea typeface="微软雅黑" panose="020B0503020204020204" pitchFamily="34" charset="-122"/>
            </a:endParaRPr>
          </a:p>
          <a:p>
            <a:pPr marL="215900" lvl="0" indent="-215900" eaLnBrk="0" fontAlgn="base" hangingPunct="0">
              <a:spcBef>
                <a:spcPct val="0"/>
              </a:spcBef>
              <a:spcAft>
                <a:spcPct val="0"/>
              </a:spcAft>
              <a:buFont typeface="+mj-lt"/>
              <a:buAutoNum type="arabicPeriod"/>
            </a:pPr>
            <a:r>
              <a:rPr lang="en-US" altLang="zh-CN"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  |  s.start ← j+1</a:t>
            </a:r>
            <a:r>
              <a:rPr lang="en-US" altLang="zh-CN" spc="-50" dirty="0">
                <a:latin typeface="微软雅黑" panose="020B0503020204020204" pitchFamily="34" charset="-122"/>
                <a:ea typeface="微软雅黑" panose="020B0503020204020204" pitchFamily="34" charset="-122"/>
              </a:rPr>
              <a:t>	   //</a:t>
            </a:r>
            <a:r>
              <a:rPr lang="zh-CN" altLang="en-US" spc="-50" dirty="0">
                <a:latin typeface="微软雅黑" panose="020B0503020204020204" pitchFamily="34" charset="-122"/>
                <a:ea typeface="微软雅黑" panose="020B0503020204020204" pitchFamily="34" charset="-122"/>
              </a:rPr>
              <a:t>从上子序列结束后开始</a:t>
            </a:r>
            <a:endParaRPr lang="zh-CN" altLang="zh-CN" spc="-50" dirty="0">
              <a:latin typeface="微软雅黑" panose="020B0503020204020204" pitchFamily="34" charset="-122"/>
              <a:ea typeface="微软雅黑" panose="020B0503020204020204" pitchFamily="34" charset="-122"/>
            </a:endParaRPr>
          </a:p>
          <a:p>
            <a:pPr marL="215900" lvl="0" indent="-215900" eaLnBrk="0" fontAlgn="base" hangingPunct="0">
              <a:spcBef>
                <a:spcPct val="0"/>
              </a:spcBef>
              <a:spcAft>
                <a:spcPct val="0"/>
              </a:spcAft>
              <a:buFont typeface="+mj-lt"/>
              <a:buAutoNum type="arabicPeriod"/>
            </a:pPr>
            <a:r>
              <a:rPr lang="en-US" altLang="zh-CN"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  </a:t>
            </a:r>
            <a:r>
              <a:rPr lang="zh-CN" altLang="zh-CN" b="1" spc="-50" dirty="0">
                <a:latin typeface="微软雅黑" panose="020B0503020204020204" pitchFamily="34" charset="-122"/>
                <a:ea typeface="微软雅黑" panose="020B0503020204020204" pitchFamily="34" charset="-122"/>
              </a:rPr>
              <a:t>end</a:t>
            </a:r>
            <a:endParaRPr lang="zh-CN" altLang="zh-CN" b="1" spc="-50" dirty="0">
              <a:latin typeface="微软雅黑" panose="020B0503020204020204" pitchFamily="34" charset="-122"/>
              <a:ea typeface="微软雅黑" panose="020B0503020204020204" pitchFamily="34" charset="-122"/>
            </a:endParaRPr>
          </a:p>
          <a:p>
            <a:pPr marL="215900" lvl="0" indent="-215900" eaLnBrk="0" fontAlgn="base" hangingPunct="0">
              <a:spcBef>
                <a:spcPct val="0"/>
              </a:spcBef>
              <a:spcAft>
                <a:spcPct val="0"/>
              </a:spcAft>
              <a:buFont typeface="+mj-lt"/>
              <a:buAutoNum type="arabicPeriod"/>
            </a:pPr>
            <a:r>
              <a:rPr lang="en-US" altLang="zh-CN" spc="-50" dirty="0">
                <a:latin typeface="微软雅黑" panose="020B0503020204020204" pitchFamily="34" charset="-122"/>
                <a:ea typeface="微软雅黑" panose="020B0503020204020204" pitchFamily="34" charset="-122"/>
              </a:rPr>
              <a:t>  </a:t>
            </a:r>
            <a:r>
              <a:rPr lang="zh-CN" altLang="zh-CN" b="1" spc="-50" dirty="0">
                <a:latin typeface="微软雅黑" panose="020B0503020204020204" pitchFamily="34" charset="-122"/>
                <a:ea typeface="微软雅黑" panose="020B0503020204020204" pitchFamily="34" charset="-122"/>
              </a:rPr>
              <a:t>end</a:t>
            </a:r>
            <a:endParaRPr lang="zh-CN" altLang="zh-CN" b="1" spc="-5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pc="-50" dirty="0">
                <a:latin typeface="微软雅黑" panose="020B0503020204020204" pitchFamily="34" charset="-122"/>
                <a:ea typeface="微软雅黑" panose="020B0503020204020204" pitchFamily="34" charset="-122"/>
              </a:rPr>
              <a:t>——————————————————————</a:t>
            </a:r>
            <a:endParaRPr lang="zh-CN" altLang="zh-CN" spc="-5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算法优化 </a:t>
            </a:r>
            <a:r>
              <a:rPr lang="en-US" altLang="zh-CN" sz="2800" dirty="0"/>
              <a:t>– </a:t>
            </a:r>
            <a:r>
              <a:rPr lang="zh-CN" altLang="en-US" sz="2800" dirty="0"/>
              <a:t>空间复杂度</a:t>
            </a:r>
            <a:endParaRPr lang="zh-CN" altLang="en-US" sz="2800" dirty="0"/>
          </a:p>
        </p:txBody>
      </p:sp>
      <p:sp>
        <p:nvSpPr>
          <p:cNvPr id="3" name="副标题 2"/>
          <p:cNvSpPr>
            <a:spLocks noGrp="1"/>
          </p:cNvSpPr>
          <p:nvPr>
            <p:ph type="subTitle" idx="1"/>
          </p:nvPr>
        </p:nvSpPr>
        <p:spPr/>
        <p:txBody>
          <a:bodyPr/>
          <a:lstStyle/>
          <a:p>
            <a:r>
              <a:rPr lang="en-US" altLang="zh-CN" dirty="0"/>
              <a:t>1.4 </a:t>
            </a:r>
            <a:r>
              <a:rPr lang="zh-CN" altLang="en-US" dirty="0"/>
              <a:t>算法分析与优化</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91960" cy="969803"/>
          </a:xfrm>
        </p:spPr>
        <p:txBody>
          <a:bodyPr>
            <a:normAutofit/>
          </a:bodyPr>
          <a:lstStyle/>
          <a:p>
            <a:pPr algn="just">
              <a:lnSpc>
                <a:spcPct val="110000"/>
              </a:lnSpc>
            </a:pPr>
            <a:r>
              <a:rPr lang="zh-CN" altLang="en-US" sz="2400" b="1" dirty="0"/>
              <a:t>例</a:t>
            </a:r>
            <a:r>
              <a:rPr lang="zh-CN" altLang="en-US" sz="2400" dirty="0"/>
              <a:t>：</a:t>
            </a:r>
            <a:r>
              <a:rPr lang="zh-CN" altLang="zh-CN" sz="2400" dirty="0"/>
              <a:t>假设需要输出由小到大，从</a:t>
            </a:r>
            <a:r>
              <a:rPr lang="en-US" altLang="zh-CN" sz="2400" dirty="0"/>
              <a:t>1 </a:t>
            </a:r>
            <a:r>
              <a:rPr lang="zh-CN" altLang="zh-CN" sz="2400" dirty="0"/>
              <a:t>到</a:t>
            </a:r>
            <a:r>
              <a:rPr lang="en-US" altLang="zh-CN" sz="2400" dirty="0"/>
              <a:t>n</a:t>
            </a:r>
            <a:r>
              <a:rPr lang="zh-CN" altLang="zh-CN" sz="2400" dirty="0"/>
              <a:t>的所有的数字。可用递归调用完成。</a:t>
            </a:r>
            <a:endParaRPr lang="en-US" altLang="zh-CN" sz="2400" dirty="0"/>
          </a:p>
        </p:txBody>
      </p:sp>
      <p:sp>
        <p:nvSpPr>
          <p:cNvPr id="6" name="任意多边形: 形状 5"/>
          <p:cNvSpPr/>
          <p:nvPr/>
        </p:nvSpPr>
        <p:spPr>
          <a:xfrm>
            <a:off x="658480" y="1784840"/>
            <a:ext cx="5330840" cy="306440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a:t>
            </a:r>
            <a:r>
              <a:rPr lang="zh-CN" altLang="zh-CN" spc="-100" dirty="0">
                <a:latin typeface="微软雅黑" panose="020B0503020204020204" pitchFamily="34" charset="-122"/>
                <a:ea typeface="微软雅黑" panose="020B0503020204020204" pitchFamily="34" charset="-122"/>
              </a:rPr>
              <a:t>算法</a:t>
            </a:r>
            <a:r>
              <a:rPr lang="en-US" altLang="zh-CN" spc="-100" dirty="0">
                <a:latin typeface="微软雅黑" panose="020B0503020204020204" pitchFamily="34" charset="-122"/>
                <a:ea typeface="微软雅黑" panose="020B0503020204020204" pitchFamily="34" charset="-122"/>
              </a:rPr>
              <a:t>1-10</a:t>
            </a:r>
            <a:r>
              <a:rPr lang="zh-CN" altLang="zh-CN" spc="-100" dirty="0">
                <a:latin typeface="微软雅黑" panose="020B0503020204020204" pitchFamily="34" charset="-122"/>
                <a:ea typeface="微软雅黑" panose="020B0503020204020204" pitchFamily="34" charset="-122"/>
              </a:rPr>
              <a:t>：输出</a:t>
            </a:r>
            <a:r>
              <a:rPr lang="en-US" altLang="zh-CN" spc="-100" dirty="0">
                <a:latin typeface="微软雅黑" panose="020B0503020204020204" pitchFamily="34" charset="-122"/>
                <a:ea typeface="微软雅黑" panose="020B0503020204020204" pitchFamily="34" charset="-122"/>
              </a:rPr>
              <a:t>1~n</a:t>
            </a:r>
            <a:r>
              <a:rPr lang="zh-CN" altLang="zh-CN" spc="-100" dirty="0">
                <a:latin typeface="微软雅黑" panose="020B0503020204020204" pitchFamily="34" charset="-122"/>
                <a:ea typeface="微软雅黑" panose="020B0503020204020204" pitchFamily="34" charset="-122"/>
              </a:rPr>
              <a:t>的</a:t>
            </a:r>
            <a:r>
              <a:rPr lang="zh-CN" altLang="zh-CN" b="1" spc="-100" dirty="0">
                <a:latin typeface="微软雅黑" panose="020B0503020204020204" pitchFamily="34" charset="-122"/>
                <a:ea typeface="微软雅黑" panose="020B0503020204020204" pitchFamily="34" charset="-122"/>
              </a:rPr>
              <a:t>递归算法</a:t>
            </a:r>
            <a:r>
              <a:rPr lang="en-US" altLang="zh-CN" b="1" spc="-100" dirty="0">
                <a:latin typeface="微软雅黑" panose="020B0503020204020204" pitchFamily="34" charset="-122"/>
                <a:ea typeface="微软雅黑" panose="020B0503020204020204" pitchFamily="34" charset="-122"/>
              </a:rPr>
              <a:t> </a:t>
            </a:r>
            <a:r>
              <a:rPr lang="en-US" altLang="zh-CN" spc="-100" dirty="0" err="1">
                <a:latin typeface="微软雅黑" panose="020B0503020204020204" pitchFamily="34" charset="-122"/>
                <a:ea typeface="微软雅黑" panose="020B0503020204020204" pitchFamily="34" charset="-122"/>
              </a:rPr>
              <a:t>RecursivePrint</a:t>
            </a:r>
            <a:r>
              <a:rPr lang="en-US" altLang="zh-CN" spc="-100" dirty="0">
                <a:latin typeface="微软雅黑" panose="020B0503020204020204" pitchFamily="34" charset="-122"/>
                <a:ea typeface="微软雅黑" panose="020B0503020204020204" pitchFamily="34" charset="-122"/>
              </a:rPr>
              <a:t>(n)</a:t>
            </a:r>
            <a:endParaRPr lang="zh-CN" altLang="zh-CN" spc="-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r>
              <a:rPr lang="zh-CN" altLang="zh-CN" dirty="0">
                <a:latin typeface="微软雅黑" panose="020B0503020204020204" pitchFamily="34" charset="-122"/>
                <a:ea typeface="微软雅黑" panose="020B0503020204020204" pitchFamily="34" charset="-122"/>
              </a:rPr>
              <a:t>输入：正整数 </a:t>
            </a:r>
            <a:r>
              <a:rPr lang="en-US" altLang="zh-CN" dirty="0">
                <a:latin typeface="微软雅黑" panose="020B0503020204020204" pitchFamily="34" charset="-122"/>
                <a:ea typeface="微软雅黑" panose="020B0503020204020204" pitchFamily="34" charset="-122"/>
              </a:rPr>
              <a:t>n &gt; 0</a:t>
            </a:r>
            <a:endParaRPr lang="zh-CN" altLang="zh-CN" dirty="0">
              <a:latin typeface="微软雅黑" panose="020B0503020204020204" pitchFamily="34" charset="-122"/>
              <a:ea typeface="微软雅黑" panose="020B0503020204020204" pitchFamily="34" charset="-122"/>
            </a:endParaRPr>
          </a:p>
          <a:p>
            <a:r>
              <a:rPr lang="zh-CN" altLang="zh-CN" dirty="0">
                <a:latin typeface="微软雅黑" panose="020B0503020204020204" pitchFamily="34" charset="-122"/>
                <a:ea typeface="微软雅黑" panose="020B0503020204020204" pitchFamily="34" charset="-122"/>
              </a:rPr>
              <a:t>输出：从</a:t>
            </a:r>
            <a:r>
              <a:rPr lang="en-US" altLang="zh-CN" dirty="0">
                <a:latin typeface="微软雅黑" panose="020B0503020204020204" pitchFamily="34" charset="-122"/>
                <a:ea typeface="微软雅黑" panose="020B0503020204020204" pitchFamily="34" charset="-122"/>
              </a:rPr>
              <a:t> 1 </a:t>
            </a:r>
            <a:r>
              <a:rPr lang="zh-CN" altLang="zh-CN" dirty="0">
                <a:latin typeface="微软雅黑" panose="020B0503020204020204" pitchFamily="34" charset="-122"/>
                <a:ea typeface="微软雅黑" panose="020B0503020204020204" pitchFamily="34" charset="-122"/>
              </a:rPr>
              <a:t>到 </a:t>
            </a:r>
            <a:r>
              <a:rPr lang="en-US" altLang="zh-CN" dirty="0">
                <a:latin typeface="微软雅黑" panose="020B0503020204020204" pitchFamily="34" charset="-122"/>
                <a:ea typeface="微软雅黑" panose="020B0503020204020204" pitchFamily="34" charset="-122"/>
              </a:rPr>
              <a:t>n </a:t>
            </a:r>
            <a:r>
              <a:rPr lang="zh-CN" altLang="zh-CN" dirty="0">
                <a:latin typeface="微软雅黑" panose="020B0503020204020204" pitchFamily="34" charset="-122"/>
                <a:ea typeface="微软雅黑" panose="020B0503020204020204" pitchFamily="34" charset="-122"/>
              </a:rPr>
              <a:t>的数字</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初始调用：</a:t>
            </a:r>
            <a:r>
              <a:rPr lang="en-US" altLang="zh-CN" dirty="0" err="1">
                <a:latin typeface="微软雅黑" panose="020B0503020204020204" pitchFamily="34" charset="-122"/>
                <a:ea typeface="微软雅黑" panose="020B0503020204020204" pitchFamily="34" charset="-122"/>
              </a:rPr>
              <a:t>RecursivePrintt</a:t>
            </a:r>
            <a:r>
              <a:rPr lang="en-US" altLang="zh-CN" dirty="0">
                <a:latin typeface="微软雅黑" panose="020B0503020204020204" pitchFamily="34" charset="-122"/>
                <a:ea typeface="微软雅黑" panose="020B0503020204020204" pitchFamily="34" charset="-122"/>
              </a:rPr>
              <a:t>(n)</a:t>
            </a:r>
            <a:endParaRPr lang="zh-CN" altLang="zh-CN" dirty="0">
              <a:latin typeface="微软雅黑" panose="020B0503020204020204" pitchFamily="34" charset="-122"/>
              <a:ea typeface="微软雅黑" panose="020B0503020204020204" pitchFamily="34" charset="-122"/>
            </a:endParaRPr>
          </a:p>
          <a:p>
            <a:pPr marL="342900" lvl="0" indent="-342900">
              <a:buFont typeface="+mj-lt"/>
              <a:buAutoNum type="arabicPeriod"/>
            </a:pPr>
            <a:r>
              <a:rPr lang="en-US" altLang="zh-CN" b="1" dirty="0">
                <a:latin typeface="微软雅黑" panose="020B0503020204020204" pitchFamily="34" charset="-122"/>
                <a:ea typeface="微软雅黑" panose="020B0503020204020204" pitchFamily="34" charset="-122"/>
              </a:rPr>
              <a:t>if</a:t>
            </a:r>
            <a:r>
              <a:rPr lang="en-US" altLang="zh-CN" dirty="0">
                <a:latin typeface="微软雅黑" panose="020B0503020204020204" pitchFamily="34" charset="-122"/>
                <a:ea typeface="微软雅黑" panose="020B0503020204020204" pitchFamily="34" charset="-122"/>
              </a:rPr>
              <a:t> n&gt;0 </a:t>
            </a:r>
            <a:r>
              <a:rPr lang="en-US" altLang="zh-CN" b="1" dirty="0">
                <a:latin typeface="微软雅黑" panose="020B0503020204020204" pitchFamily="34" charset="-122"/>
                <a:ea typeface="微软雅黑" panose="020B0503020204020204" pitchFamily="34" charset="-122"/>
              </a:rPr>
              <a:t>then</a:t>
            </a:r>
            <a:endParaRPr lang="zh-CN" altLang="zh-CN" b="1" dirty="0">
              <a:latin typeface="微软雅黑" panose="020B0503020204020204" pitchFamily="34" charset="-122"/>
              <a:ea typeface="微软雅黑" panose="020B0503020204020204" pitchFamily="34" charset="-122"/>
            </a:endParaRPr>
          </a:p>
          <a:p>
            <a:pPr marL="342900" lvl="0" indent="-342900">
              <a:buFont typeface="+mj-lt"/>
              <a:buAutoNum type="arabicPeriod"/>
            </a:pP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RecursivePrint</a:t>
            </a:r>
            <a:r>
              <a:rPr lang="en-US" altLang="zh-CN" dirty="0">
                <a:latin typeface="微软雅黑" panose="020B0503020204020204" pitchFamily="34" charset="-122"/>
                <a:ea typeface="微软雅黑" panose="020B0503020204020204" pitchFamily="34" charset="-122"/>
              </a:rPr>
              <a:t>(n-1)</a:t>
            </a:r>
            <a:endParaRPr lang="zh-CN" altLang="zh-CN" dirty="0">
              <a:latin typeface="微软雅黑" panose="020B0503020204020204" pitchFamily="34" charset="-122"/>
              <a:ea typeface="微软雅黑" panose="020B0503020204020204" pitchFamily="34" charset="-122"/>
            </a:endParaRPr>
          </a:p>
          <a:p>
            <a:pPr marL="342900" lvl="0" indent="-342900">
              <a:buFont typeface="+mj-lt"/>
              <a:buAutoNum type="arabicPeriod"/>
            </a:pPr>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print</a:t>
            </a:r>
            <a:r>
              <a:rPr lang="en-US" altLang="zh-CN" dirty="0">
                <a:latin typeface="微软雅黑" panose="020B0503020204020204" pitchFamily="34" charset="-122"/>
                <a:ea typeface="微软雅黑" panose="020B0503020204020204" pitchFamily="34" charset="-122"/>
              </a:rPr>
              <a:t>(n)</a:t>
            </a:r>
            <a:endParaRPr lang="zh-CN" altLang="zh-CN" dirty="0">
              <a:latin typeface="微软雅黑" panose="020B0503020204020204" pitchFamily="34" charset="-122"/>
              <a:ea typeface="微软雅黑" panose="020B0503020204020204" pitchFamily="34" charset="-122"/>
            </a:endParaRPr>
          </a:p>
          <a:p>
            <a:pPr marL="342900" lvl="0" indent="-342900">
              <a:buFont typeface="+mj-lt"/>
              <a:buAutoNum type="arabicPeriod"/>
            </a:pPr>
            <a:r>
              <a:rPr lang="en-US" altLang="zh-CN" b="1" dirty="0">
                <a:latin typeface="微软雅黑" panose="020B0503020204020204" pitchFamily="34" charset="-122"/>
                <a:ea typeface="微软雅黑" panose="020B0503020204020204" pitchFamily="34" charset="-122"/>
              </a:rPr>
              <a:t>end</a:t>
            </a:r>
            <a:endParaRPr lang="zh-CN" altLang="zh-CN" b="1"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p:txBody>
      </p:sp>
      <p:sp>
        <p:nvSpPr>
          <p:cNvPr id="7" name="任意多边形: 形状 6"/>
          <p:cNvSpPr/>
          <p:nvPr/>
        </p:nvSpPr>
        <p:spPr>
          <a:xfrm>
            <a:off x="6221080" y="1784840"/>
            <a:ext cx="5330840" cy="306440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pc="-100" dirty="0">
                <a:latin typeface="微软雅黑" panose="020B0503020204020204" pitchFamily="34" charset="-122"/>
                <a:ea typeface="微软雅黑" panose="020B0503020204020204" pitchFamily="34" charset="-122"/>
              </a:rPr>
              <a:t>算法</a:t>
            </a:r>
            <a:r>
              <a:rPr lang="en-US" altLang="zh-CN" spc="-100" dirty="0">
                <a:latin typeface="微软雅黑" panose="020B0503020204020204" pitchFamily="34" charset="-122"/>
                <a:ea typeface="微软雅黑" panose="020B0503020204020204" pitchFamily="34" charset="-122"/>
              </a:rPr>
              <a:t>1-10</a:t>
            </a:r>
            <a:r>
              <a:rPr lang="zh-CN" altLang="zh-CN" spc="-100" dirty="0">
                <a:latin typeface="微软雅黑" panose="020B0503020204020204" pitchFamily="34" charset="-122"/>
                <a:ea typeface="微软雅黑" panose="020B0503020204020204" pitchFamily="34" charset="-122"/>
              </a:rPr>
              <a:t>：输出</a:t>
            </a:r>
            <a:r>
              <a:rPr lang="en-US" altLang="zh-CN" spc="-100" dirty="0">
                <a:latin typeface="微软雅黑" panose="020B0503020204020204" pitchFamily="34" charset="-122"/>
                <a:ea typeface="微软雅黑" panose="020B0503020204020204" pitchFamily="34" charset="-122"/>
              </a:rPr>
              <a:t>1~n</a:t>
            </a:r>
            <a:r>
              <a:rPr lang="zh-CN" altLang="zh-CN" spc="-100" dirty="0">
                <a:latin typeface="微软雅黑" panose="020B0503020204020204" pitchFamily="34" charset="-122"/>
                <a:ea typeface="微软雅黑" panose="020B0503020204020204" pitchFamily="34" charset="-122"/>
              </a:rPr>
              <a:t>的</a:t>
            </a:r>
            <a:r>
              <a:rPr lang="zh-CN" altLang="en-US" b="1" spc="-100" dirty="0">
                <a:latin typeface="微软雅黑" panose="020B0503020204020204" pitchFamily="34" charset="-122"/>
                <a:ea typeface="微软雅黑" panose="020B0503020204020204" pitchFamily="34" charset="-122"/>
              </a:rPr>
              <a:t>循环</a:t>
            </a:r>
            <a:r>
              <a:rPr lang="zh-CN" altLang="zh-CN" b="1" spc="-100" dirty="0">
                <a:latin typeface="微软雅黑" panose="020B0503020204020204" pitchFamily="34" charset="-122"/>
                <a:ea typeface="微软雅黑" panose="020B0503020204020204" pitchFamily="34" charset="-122"/>
              </a:rPr>
              <a:t>算法</a:t>
            </a:r>
            <a:r>
              <a:rPr lang="en-US" altLang="zh-CN" b="1" spc="-100" dirty="0">
                <a:latin typeface="微软雅黑" panose="020B0503020204020204" pitchFamily="34" charset="-122"/>
                <a:ea typeface="微软雅黑" panose="020B0503020204020204" pitchFamily="34" charset="-122"/>
              </a:rPr>
              <a:t> </a:t>
            </a:r>
            <a:r>
              <a:rPr lang="en-US" altLang="zh-CN" spc="-100" dirty="0" err="1">
                <a:latin typeface="微软雅黑" panose="020B0503020204020204" pitchFamily="34" charset="-122"/>
                <a:ea typeface="微软雅黑" panose="020B0503020204020204" pitchFamily="34" charset="-122"/>
              </a:rPr>
              <a:t>RecursivePrint</a:t>
            </a:r>
            <a:r>
              <a:rPr lang="en-US" altLang="zh-CN" spc="-100" dirty="0">
                <a:latin typeface="微软雅黑" panose="020B0503020204020204" pitchFamily="34" charset="-122"/>
                <a:ea typeface="微软雅黑" panose="020B0503020204020204" pitchFamily="34" charset="-122"/>
              </a:rPr>
              <a:t>(n)</a:t>
            </a:r>
            <a:endParaRPr lang="zh-CN"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r>
              <a:rPr lang="zh-CN" altLang="zh-CN" dirty="0">
                <a:latin typeface="微软雅黑" panose="020B0503020204020204" pitchFamily="34" charset="-122"/>
                <a:ea typeface="微软雅黑" panose="020B0503020204020204" pitchFamily="34" charset="-122"/>
              </a:rPr>
              <a:t>输入：正整数 </a:t>
            </a:r>
            <a:r>
              <a:rPr lang="en-US" altLang="zh-CN" dirty="0">
                <a:latin typeface="微软雅黑" panose="020B0503020204020204" pitchFamily="34" charset="-122"/>
                <a:ea typeface="微软雅黑" panose="020B0503020204020204" pitchFamily="34" charset="-122"/>
              </a:rPr>
              <a:t>n &gt; 0</a:t>
            </a:r>
            <a:endParaRPr lang="zh-CN" altLang="zh-CN" dirty="0">
              <a:latin typeface="微软雅黑" panose="020B0503020204020204" pitchFamily="34" charset="-122"/>
              <a:ea typeface="微软雅黑" panose="020B0503020204020204" pitchFamily="34" charset="-122"/>
            </a:endParaRPr>
          </a:p>
          <a:p>
            <a:r>
              <a:rPr lang="zh-CN" altLang="zh-CN" dirty="0">
                <a:latin typeface="微软雅黑" panose="020B0503020204020204" pitchFamily="34" charset="-122"/>
                <a:ea typeface="微软雅黑" panose="020B0503020204020204" pitchFamily="34" charset="-122"/>
              </a:rPr>
              <a:t>输出：从</a:t>
            </a:r>
            <a:r>
              <a:rPr lang="en-US" altLang="zh-CN" dirty="0">
                <a:latin typeface="微软雅黑" panose="020B0503020204020204" pitchFamily="34" charset="-122"/>
                <a:ea typeface="微软雅黑" panose="020B0503020204020204" pitchFamily="34" charset="-122"/>
              </a:rPr>
              <a:t> 1 </a:t>
            </a:r>
            <a:r>
              <a:rPr lang="zh-CN" altLang="zh-CN" dirty="0">
                <a:latin typeface="微软雅黑" panose="020B0503020204020204" pitchFamily="34" charset="-122"/>
                <a:ea typeface="微软雅黑" panose="020B0503020204020204" pitchFamily="34" charset="-122"/>
              </a:rPr>
              <a:t>到 </a:t>
            </a:r>
            <a:r>
              <a:rPr lang="en-US" altLang="zh-CN" dirty="0">
                <a:latin typeface="微软雅黑" panose="020B0503020204020204" pitchFamily="34" charset="-122"/>
                <a:ea typeface="微软雅黑" panose="020B0503020204020204" pitchFamily="34" charset="-122"/>
              </a:rPr>
              <a:t>n </a:t>
            </a:r>
            <a:r>
              <a:rPr lang="zh-CN" altLang="zh-CN" dirty="0">
                <a:latin typeface="微软雅黑" panose="020B0503020204020204" pitchFamily="34" charset="-122"/>
                <a:ea typeface="微软雅黑" panose="020B0503020204020204" pitchFamily="34" charset="-122"/>
              </a:rPr>
              <a:t>的数字</a:t>
            </a:r>
            <a:endParaRPr lang="en-US" altLang="zh-CN" dirty="0">
              <a:latin typeface="微软雅黑" panose="020B0503020204020204" pitchFamily="34" charset="-122"/>
              <a:ea typeface="微软雅黑" panose="020B0503020204020204" pitchFamily="34" charset="-122"/>
            </a:endParaRPr>
          </a:p>
          <a:p>
            <a:pPr marL="342900" lvl="0" indent="-342900">
              <a:buFont typeface="+mj-lt"/>
              <a:buAutoNum type="arabicPeriod"/>
            </a:pPr>
            <a:r>
              <a:rPr lang="en-US" altLang="zh-CN" b="1" dirty="0">
                <a:latin typeface="微软雅黑" panose="020B0503020204020204" pitchFamily="34" charset="-122"/>
                <a:ea typeface="微软雅黑" panose="020B0503020204020204" pitchFamily="34" charset="-122"/>
              </a:rPr>
              <a:t>for</a:t>
            </a:r>
            <a:r>
              <a:rPr lang="en-US" altLang="zh-CN" dirty="0">
                <a:latin typeface="微软雅黑" panose="020B0503020204020204" pitchFamily="34" charset="-122"/>
                <a:ea typeface="微软雅黑" panose="020B0503020204020204" pitchFamily="34" charset="-122"/>
              </a:rPr>
              <a:t> i←1 </a:t>
            </a:r>
            <a:r>
              <a:rPr lang="en-US" altLang="zh-CN" b="1" dirty="0">
                <a:latin typeface="微软雅黑" panose="020B0503020204020204" pitchFamily="34" charset="-122"/>
                <a:ea typeface="微软雅黑" panose="020B0503020204020204" pitchFamily="34" charset="-122"/>
              </a:rPr>
              <a:t>to</a:t>
            </a:r>
            <a:r>
              <a:rPr lang="en-US" altLang="zh-CN" dirty="0">
                <a:latin typeface="微软雅黑" panose="020B0503020204020204" pitchFamily="34" charset="-122"/>
                <a:ea typeface="微软雅黑" panose="020B0503020204020204" pitchFamily="34" charset="-122"/>
              </a:rPr>
              <a:t> n </a:t>
            </a:r>
            <a:r>
              <a:rPr lang="en-US" altLang="zh-CN" b="1" dirty="0">
                <a:latin typeface="微软雅黑" panose="020B0503020204020204" pitchFamily="34" charset="-122"/>
                <a:ea typeface="微软雅黑" panose="020B0503020204020204" pitchFamily="34" charset="-122"/>
              </a:rPr>
              <a:t>do</a:t>
            </a:r>
            <a:endParaRPr lang="zh-CN" altLang="zh-CN" dirty="0">
              <a:latin typeface="微软雅黑" panose="020B0503020204020204" pitchFamily="34" charset="-122"/>
              <a:ea typeface="微软雅黑" panose="020B0503020204020204" pitchFamily="34" charset="-122"/>
            </a:endParaRPr>
          </a:p>
          <a:p>
            <a:pPr marL="342900" lvl="0" indent="-342900">
              <a:buFont typeface="+mj-lt"/>
              <a:buAutoNum type="arabicPeriod"/>
            </a:pPr>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print </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pPr marL="342900" lvl="0" indent="-342900">
              <a:buFont typeface="+mj-lt"/>
              <a:buAutoNum type="arabicPeriod"/>
            </a:pPr>
            <a:r>
              <a:rPr lang="en-US" altLang="zh-CN" b="1" dirty="0">
                <a:latin typeface="微软雅黑" panose="020B0503020204020204" pitchFamily="34" charset="-122"/>
                <a:ea typeface="微软雅黑" panose="020B0503020204020204" pitchFamily="34" charset="-122"/>
              </a:rPr>
              <a:t>end</a:t>
            </a:r>
            <a:endParaRPr lang="en-US" altLang="zh-CN" b="1" dirty="0">
              <a:latin typeface="微软雅黑" panose="020B0503020204020204" pitchFamily="34" charset="-122"/>
              <a:ea typeface="微软雅黑" panose="020B0503020204020204" pitchFamily="34" charset="-122"/>
            </a:endParaRPr>
          </a:p>
          <a:p>
            <a:pPr lvl="0"/>
            <a:r>
              <a:rPr lang="zh-CN" altLang="zh-CN" dirty="0">
                <a:latin typeface="微软雅黑" panose="020B0503020204020204" pitchFamily="34" charset="-122"/>
                <a:ea typeface="微软雅黑" panose="020B0503020204020204" pitchFamily="34" charset="-122"/>
              </a:rPr>
              <a:t>————————————————————</a:t>
            </a:r>
            <a:endParaRPr lang="zh-CN" altLang="zh-CN" dirty="0"/>
          </a:p>
        </p:txBody>
      </p:sp>
      <p:sp>
        <p:nvSpPr>
          <p:cNvPr id="8" name="内容占位符 4"/>
          <p:cNvSpPr txBox="1"/>
          <p:nvPr/>
        </p:nvSpPr>
        <p:spPr>
          <a:xfrm>
            <a:off x="584224" y="4888526"/>
            <a:ext cx="10967695" cy="1610351"/>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gn="just">
              <a:lnSpc>
                <a:spcPct val="110000"/>
              </a:lnSpc>
            </a:pPr>
            <a:r>
              <a:rPr lang="zh-CN" altLang="en-US" sz="2400" b="1" dirty="0"/>
              <a:t>递归</a:t>
            </a:r>
            <a:r>
              <a:rPr lang="zh-CN" altLang="zh-CN" sz="2400" b="1" dirty="0"/>
              <a:t>算法</a:t>
            </a:r>
            <a:r>
              <a:rPr lang="zh-CN" altLang="en-US" sz="2400" dirty="0"/>
              <a:t>：</a:t>
            </a:r>
            <a:r>
              <a:rPr lang="zh-CN" altLang="zh-CN" sz="2400" dirty="0"/>
              <a:t>直到</a:t>
            </a:r>
            <a:r>
              <a:rPr lang="en-US" altLang="zh-CN" sz="2400" dirty="0"/>
              <a:t>n=0</a:t>
            </a:r>
            <a:r>
              <a:rPr lang="zh-CN" altLang="zh-CN" sz="2400" dirty="0"/>
              <a:t>开始返回上一层，并从</a:t>
            </a:r>
            <a:r>
              <a:rPr lang="en-US" altLang="zh-CN" sz="2400" dirty="0"/>
              <a:t>1</a:t>
            </a:r>
            <a:r>
              <a:rPr lang="zh-CN" altLang="zh-CN" sz="2400" dirty="0"/>
              <a:t>开始输出，一直到最后打印</a:t>
            </a:r>
            <a:r>
              <a:rPr lang="en-US" altLang="zh-CN" sz="2400" dirty="0"/>
              <a:t>n</a:t>
            </a:r>
            <a:r>
              <a:rPr lang="zh-CN" altLang="zh-CN" sz="2400" dirty="0"/>
              <a:t>。该函数通常只能执行数万次，就会因递归层数过多，系统栈空间不足而报错</a:t>
            </a:r>
            <a:r>
              <a:rPr lang="zh-CN" altLang="en-US" sz="2400" dirty="0"/>
              <a:t>，也称</a:t>
            </a:r>
            <a:r>
              <a:rPr lang="zh-CN" altLang="en-US" sz="2400" b="1" dirty="0"/>
              <a:t>递归爆栈</a:t>
            </a:r>
            <a:r>
              <a:rPr lang="zh-CN" altLang="en-US" sz="2400" dirty="0"/>
              <a:t>。</a:t>
            </a:r>
            <a:r>
              <a:rPr lang="zh-CN" altLang="zh-CN" sz="2400" dirty="0"/>
              <a:t>因为递归时，每次进入更深一层，都需要将当前空间的状态进行存储</a:t>
            </a:r>
            <a:r>
              <a:rPr lang="zh-CN" altLang="en-US" sz="2400" dirty="0"/>
              <a:t>，</a:t>
            </a:r>
            <a:r>
              <a:rPr lang="zh-CN" altLang="zh-CN" sz="2400" dirty="0"/>
              <a:t>消耗一定的内存空间。</a:t>
            </a:r>
            <a:endParaRPr lang="en-US" altLang="zh-CN" sz="2400" dirty="0"/>
          </a:p>
          <a:p>
            <a:pPr algn="just">
              <a:lnSpc>
                <a:spcPct val="110000"/>
              </a:lnSpc>
              <a:spcBef>
                <a:spcPts val="600"/>
              </a:spcBef>
            </a:pPr>
            <a:r>
              <a:rPr lang="zh-CN" altLang="en-US" sz="2400" b="1" dirty="0"/>
              <a:t>循环算法</a:t>
            </a:r>
            <a:r>
              <a:rPr lang="zh-CN" altLang="en-US" sz="2400" dirty="0"/>
              <a:t>：</a:t>
            </a:r>
            <a:r>
              <a:rPr lang="zh-CN" altLang="zh-CN" sz="2400" dirty="0"/>
              <a:t>只涉及两个变量的维护，循环调用多少次</a:t>
            </a:r>
            <a:r>
              <a:rPr lang="zh-CN" altLang="en-US" sz="2400" dirty="0"/>
              <a:t>，</a:t>
            </a:r>
            <a:r>
              <a:rPr lang="zh-CN" altLang="zh-CN" sz="2400" dirty="0"/>
              <a:t>内存</a:t>
            </a:r>
            <a:r>
              <a:rPr lang="zh-CN" altLang="en-US" sz="2400" dirty="0"/>
              <a:t>消耗也</a:t>
            </a:r>
            <a:r>
              <a:rPr lang="zh-CN" altLang="zh-CN" sz="2400" dirty="0"/>
              <a:t>不变。</a:t>
            </a:r>
            <a:r>
              <a:rPr lang="zh-CN" altLang="en-US" sz="2400" dirty="0"/>
              <a:t>不会</a:t>
            </a:r>
            <a:r>
              <a:rPr lang="zh-CN" altLang="zh-CN" sz="2400" dirty="0"/>
              <a:t>内存溢出。</a:t>
            </a:r>
            <a:endParaRPr lang="en-US" altLang="zh-CN" sz="24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1.5  </a:t>
            </a:r>
            <a:r>
              <a:rPr lang="zh-CN" altLang="en-US" sz="2800" dirty="0"/>
              <a:t>应用场景：数据挖掘</a:t>
            </a:r>
            <a:endParaRPr lang="zh-CN" altLang="en-US" sz="2800" dirty="0"/>
          </a:p>
        </p:txBody>
      </p:sp>
      <p:sp>
        <p:nvSpPr>
          <p:cNvPr id="3" name="副标题 2"/>
          <p:cNvSpPr>
            <a:spLocks noGrp="1"/>
          </p:cNvSpPr>
          <p:nvPr>
            <p:ph type="subTitle" idx="1"/>
          </p:nvPr>
        </p:nvSpPr>
        <p:spPr/>
        <p:txBody>
          <a:bodyPr/>
          <a:lstStyle/>
          <a:p>
            <a:r>
              <a:rPr lang="en-US" altLang="zh-CN" dirty="0"/>
              <a:t>1.5 </a:t>
            </a:r>
            <a:r>
              <a:rPr lang="zh-CN" altLang="en-US" dirty="0"/>
              <a:t>应用场景</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98073"/>
          </a:xfrm>
        </p:spPr>
        <p:txBody>
          <a:bodyPr>
            <a:normAutofit/>
          </a:bodyPr>
          <a:lstStyle/>
          <a:p>
            <a:pPr algn="ctr">
              <a:lnSpc>
                <a:spcPct val="110000"/>
              </a:lnSpc>
            </a:pPr>
            <a:r>
              <a:rPr lang="zh-CN" altLang="en-US" sz="2400" dirty="0"/>
              <a:t>用户画像：基于用户线上行为数据抽象出他</a:t>
            </a:r>
            <a:r>
              <a:rPr lang="en-US" altLang="zh-CN" sz="2400" dirty="0"/>
              <a:t>/</a:t>
            </a:r>
            <a:r>
              <a:rPr lang="zh-CN" altLang="en-US" sz="2400" dirty="0"/>
              <a:t>她的信息全貌</a:t>
            </a:r>
            <a:endParaRPr lang="en-US" altLang="zh-CN" sz="2400" dirty="0"/>
          </a:p>
        </p:txBody>
      </p:sp>
      <p:pic>
        <p:nvPicPr>
          <p:cNvPr id="6" name="图片 5"/>
          <p:cNvPicPr>
            <a:picLocks noChangeAspect="1"/>
          </p:cNvPicPr>
          <p:nvPr/>
        </p:nvPicPr>
        <p:blipFill rotWithShape="1">
          <a:blip r:embed="rId1"/>
          <a:srcRect l="8965" t="12333" r="40274" b="4700"/>
          <a:stretch>
            <a:fillRect/>
          </a:stretch>
        </p:blipFill>
        <p:spPr>
          <a:xfrm>
            <a:off x="3912316" y="2002180"/>
            <a:ext cx="4367367" cy="4031204"/>
          </a:xfrm>
          <a:prstGeom prst="rect">
            <a:avLst/>
          </a:prstGeom>
        </p:spPr>
      </p:pic>
      <p:grpSp>
        <p:nvGrpSpPr>
          <p:cNvPr id="21" name="组合 20"/>
          <p:cNvGrpSpPr/>
          <p:nvPr/>
        </p:nvGrpSpPr>
        <p:grpSpPr>
          <a:xfrm>
            <a:off x="9180185" y="2101677"/>
            <a:ext cx="2173615" cy="3694631"/>
            <a:chOff x="9344918" y="1878373"/>
            <a:chExt cx="2561017" cy="4233221"/>
          </a:xfrm>
        </p:grpSpPr>
        <p:sp>
          <p:nvSpPr>
            <p:cNvPr id="7" name="椭圆 6"/>
            <p:cNvSpPr/>
            <p:nvPr/>
          </p:nvSpPr>
          <p:spPr>
            <a:xfrm>
              <a:off x="9344918" y="1878373"/>
              <a:ext cx="845820" cy="83091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dirty="0">
                  <a:latin typeface="微软雅黑" panose="020B0503020204020204" pitchFamily="34" charset="-122"/>
                  <a:ea typeface="微软雅黑" panose="020B0503020204020204" pitchFamily="34" charset="-122"/>
                </a:rPr>
                <a:t>基本属性</a:t>
              </a:r>
              <a:endParaRPr lang="zh-CN" altLang="en-US" dirty="0">
                <a:latin typeface="微软雅黑" panose="020B0503020204020204" pitchFamily="34" charset="-122"/>
                <a:ea typeface="微软雅黑" panose="020B0503020204020204" pitchFamily="34" charset="-122"/>
              </a:endParaRPr>
            </a:p>
          </p:txBody>
        </p:sp>
        <p:sp>
          <p:nvSpPr>
            <p:cNvPr id="10" name="椭圆 9"/>
            <p:cNvSpPr/>
            <p:nvPr/>
          </p:nvSpPr>
          <p:spPr>
            <a:xfrm>
              <a:off x="10657984" y="2393194"/>
              <a:ext cx="845820" cy="830916"/>
            </a:xfrm>
            <a:prstGeom prst="ellipse">
              <a:avLst/>
            </a:prstGeom>
            <a:solidFill>
              <a:srgbClr val="FF9933"/>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dirty="0">
                  <a:latin typeface="微软雅黑" panose="020B0503020204020204" pitchFamily="34" charset="-122"/>
                  <a:ea typeface="微软雅黑" panose="020B0503020204020204" pitchFamily="34" charset="-122"/>
                </a:rPr>
                <a:t>购买能力</a:t>
              </a:r>
              <a:endParaRPr lang="zh-CN" altLang="en-US" dirty="0">
                <a:latin typeface="微软雅黑" panose="020B0503020204020204" pitchFamily="34" charset="-122"/>
                <a:ea typeface="微软雅黑" panose="020B0503020204020204" pitchFamily="34" charset="-122"/>
              </a:endParaRPr>
            </a:p>
          </p:txBody>
        </p:sp>
        <p:sp>
          <p:nvSpPr>
            <p:cNvPr id="11" name="椭圆 10"/>
            <p:cNvSpPr/>
            <p:nvPr/>
          </p:nvSpPr>
          <p:spPr>
            <a:xfrm>
              <a:off x="9536706" y="3274337"/>
              <a:ext cx="845820" cy="830916"/>
            </a:xfrm>
            <a:prstGeom prst="ellipse">
              <a:avLst/>
            </a:prstGeom>
            <a:solidFill>
              <a:srgbClr val="FF33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noAutofit/>
            </a:bodyPr>
            <a:lstStyle/>
            <a:p>
              <a:pPr algn="ctr"/>
              <a:r>
                <a:rPr lang="zh-CN" altLang="en-US" dirty="0">
                  <a:latin typeface="微软雅黑" panose="020B0503020204020204" pitchFamily="34" charset="-122"/>
                  <a:ea typeface="微软雅黑" panose="020B0503020204020204" pitchFamily="34" charset="-122"/>
                </a:rPr>
                <a:t>行为特征</a:t>
              </a:r>
              <a:endParaRPr lang="zh-CN" altLang="en-US" dirty="0">
                <a:latin typeface="微软雅黑" panose="020B0503020204020204" pitchFamily="34" charset="-122"/>
                <a:ea typeface="微软雅黑" panose="020B0503020204020204" pitchFamily="34" charset="-122"/>
              </a:endParaRPr>
            </a:p>
          </p:txBody>
        </p:sp>
        <p:sp>
          <p:nvSpPr>
            <p:cNvPr id="12" name="椭圆 11"/>
            <p:cNvSpPr/>
            <p:nvPr/>
          </p:nvSpPr>
          <p:spPr>
            <a:xfrm>
              <a:off x="10773086" y="3851920"/>
              <a:ext cx="845821" cy="830916"/>
            </a:xfrm>
            <a:prstGeom prst="ellipse">
              <a:avLst/>
            </a:prstGeom>
            <a:solidFill>
              <a:srgbClr val="FF7C8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noAutofit/>
            </a:bodyPr>
            <a:lstStyle/>
            <a:p>
              <a:pPr algn="ctr"/>
              <a:r>
                <a:rPr lang="zh-CN" altLang="en-US" dirty="0">
                  <a:latin typeface="微软雅黑" panose="020B0503020204020204" pitchFamily="34" charset="-122"/>
                  <a:ea typeface="微软雅黑" panose="020B0503020204020204" pitchFamily="34" charset="-122"/>
                </a:rPr>
                <a:t>社交网络</a:t>
              </a:r>
              <a:endParaRPr lang="zh-CN" altLang="en-US" dirty="0">
                <a:latin typeface="微软雅黑" panose="020B0503020204020204" pitchFamily="34" charset="-122"/>
                <a:ea typeface="微软雅黑" panose="020B0503020204020204" pitchFamily="34" charset="-122"/>
              </a:endParaRPr>
            </a:p>
          </p:txBody>
        </p:sp>
        <p:sp>
          <p:nvSpPr>
            <p:cNvPr id="13" name="椭圆 12"/>
            <p:cNvSpPr/>
            <p:nvPr/>
          </p:nvSpPr>
          <p:spPr>
            <a:xfrm>
              <a:off x="9633574" y="4664987"/>
              <a:ext cx="845820" cy="830916"/>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noAutofit/>
            </a:bodyPr>
            <a:lstStyle/>
            <a:p>
              <a:pPr algn="ctr"/>
              <a:r>
                <a:rPr lang="zh-CN" altLang="en-US" dirty="0">
                  <a:latin typeface="微软雅黑" panose="020B0503020204020204" pitchFamily="34" charset="-122"/>
                  <a:ea typeface="微软雅黑" panose="020B0503020204020204" pitchFamily="34" charset="-122"/>
                </a:rPr>
                <a:t>心理特征</a:t>
              </a:r>
              <a:endParaRPr lang="zh-CN" altLang="en-US" dirty="0">
                <a:latin typeface="微软雅黑" panose="020B0503020204020204" pitchFamily="34" charset="-122"/>
                <a:ea typeface="微软雅黑" panose="020B0503020204020204" pitchFamily="34" charset="-122"/>
              </a:endParaRPr>
            </a:p>
          </p:txBody>
        </p:sp>
        <p:sp>
          <p:nvSpPr>
            <p:cNvPr id="14" name="椭圆 13"/>
            <p:cNvSpPr/>
            <p:nvPr/>
          </p:nvSpPr>
          <p:spPr>
            <a:xfrm>
              <a:off x="11060116" y="5280678"/>
              <a:ext cx="845819" cy="830916"/>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noAutofit/>
            </a:bodyPr>
            <a:lstStyle/>
            <a:p>
              <a:pPr algn="ctr"/>
              <a:r>
                <a:rPr lang="zh-CN" altLang="en-US" dirty="0">
                  <a:latin typeface="微软雅黑" panose="020B0503020204020204" pitchFamily="34" charset="-122"/>
                  <a:ea typeface="微软雅黑" panose="020B0503020204020204" pitchFamily="34" charset="-122"/>
                </a:rPr>
                <a:t>兴趣爱好</a:t>
              </a:r>
              <a:endParaRPr lang="zh-CN" altLang="en-US" dirty="0">
                <a:latin typeface="微软雅黑" panose="020B0503020204020204" pitchFamily="34" charset="-122"/>
                <a:ea typeface="微软雅黑" panose="020B0503020204020204" pitchFamily="34" charset="-122"/>
              </a:endParaRPr>
            </a:p>
          </p:txBody>
        </p:sp>
        <p:sp>
          <p:nvSpPr>
            <p:cNvPr id="15" name="弧形 14"/>
            <p:cNvSpPr/>
            <p:nvPr/>
          </p:nvSpPr>
          <p:spPr>
            <a:xfrm rot="212706">
              <a:off x="9660565" y="2269239"/>
              <a:ext cx="1337310" cy="914400"/>
            </a:xfrm>
            <a:prstGeom prst="arc">
              <a:avLst>
                <a:gd name="adj1" fmla="val 14178597"/>
                <a:gd name="adj2" fmla="val 19812373"/>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任意多边形: 形状 15"/>
            <p:cNvSpPr/>
            <p:nvPr/>
          </p:nvSpPr>
          <p:spPr>
            <a:xfrm>
              <a:off x="9924759" y="3182817"/>
              <a:ext cx="1146118" cy="168244"/>
            </a:xfrm>
            <a:custGeom>
              <a:avLst/>
              <a:gdLst>
                <a:gd name="connsiteX0" fmla="*/ 1004079 w 1011160"/>
                <a:gd name="connsiteY0" fmla="*/ 0 h 193431"/>
                <a:gd name="connsiteX1" fmla="*/ 986495 w 1011160"/>
                <a:gd name="connsiteY1" fmla="*/ 131885 h 193431"/>
                <a:gd name="connsiteX2" fmla="*/ 801856 w 1011160"/>
                <a:gd name="connsiteY2" fmla="*/ 184639 h 193431"/>
                <a:gd name="connsiteX3" fmla="*/ 362241 w 1011160"/>
                <a:gd name="connsiteY3" fmla="*/ 114300 h 193431"/>
                <a:gd name="connsiteX4" fmla="*/ 54510 w 1011160"/>
                <a:gd name="connsiteY4" fmla="*/ 158262 h 193431"/>
                <a:gd name="connsiteX5" fmla="*/ 1756 w 1011160"/>
                <a:gd name="connsiteY5" fmla="*/ 193431 h 19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160" h="193431">
                  <a:moveTo>
                    <a:pt x="1004079" y="0"/>
                  </a:moveTo>
                  <a:cubicBezTo>
                    <a:pt x="1012139" y="50556"/>
                    <a:pt x="1020199" y="101112"/>
                    <a:pt x="986495" y="131885"/>
                  </a:cubicBezTo>
                  <a:cubicBezTo>
                    <a:pt x="952791" y="162658"/>
                    <a:pt x="905898" y="187570"/>
                    <a:pt x="801856" y="184639"/>
                  </a:cubicBezTo>
                  <a:cubicBezTo>
                    <a:pt x="697814" y="181708"/>
                    <a:pt x="486799" y="118696"/>
                    <a:pt x="362241" y="114300"/>
                  </a:cubicBezTo>
                  <a:cubicBezTo>
                    <a:pt x="237683" y="109904"/>
                    <a:pt x="114591" y="145074"/>
                    <a:pt x="54510" y="158262"/>
                  </a:cubicBezTo>
                  <a:cubicBezTo>
                    <a:pt x="-5571" y="171450"/>
                    <a:pt x="-1908" y="182440"/>
                    <a:pt x="1756" y="193431"/>
                  </a:cubicBezTo>
                </a:path>
              </a:pathLst>
            </a:custGeom>
            <a:noFill/>
            <a:ln w="127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p:cNvSpPr/>
            <p:nvPr/>
          </p:nvSpPr>
          <p:spPr>
            <a:xfrm>
              <a:off x="9935308" y="4018085"/>
              <a:ext cx="1222130" cy="193430"/>
            </a:xfrm>
            <a:custGeom>
              <a:avLst/>
              <a:gdLst>
                <a:gd name="connsiteX0" fmla="*/ 0 w 782515"/>
                <a:gd name="connsiteY0" fmla="*/ 0 h 186086"/>
                <a:gd name="connsiteX1" fmla="*/ 96715 w 782515"/>
                <a:gd name="connsiteY1" fmla="*/ 158261 h 186086"/>
                <a:gd name="connsiteX2" fmla="*/ 307730 w 782515"/>
                <a:gd name="connsiteY2" fmla="*/ 184638 h 186086"/>
                <a:gd name="connsiteX3" fmla="*/ 782515 w 782515"/>
                <a:gd name="connsiteY3" fmla="*/ 140677 h 186086"/>
              </a:gdLst>
              <a:ahLst/>
              <a:cxnLst>
                <a:cxn ang="0">
                  <a:pos x="connsiteX0" y="connsiteY0"/>
                </a:cxn>
                <a:cxn ang="0">
                  <a:pos x="connsiteX1" y="connsiteY1"/>
                </a:cxn>
                <a:cxn ang="0">
                  <a:pos x="connsiteX2" y="connsiteY2"/>
                </a:cxn>
                <a:cxn ang="0">
                  <a:pos x="connsiteX3" y="connsiteY3"/>
                </a:cxn>
              </a:cxnLst>
              <a:rect l="l" t="t" r="r" b="b"/>
              <a:pathLst>
                <a:path w="782515" h="186086">
                  <a:moveTo>
                    <a:pt x="0" y="0"/>
                  </a:moveTo>
                  <a:cubicBezTo>
                    <a:pt x="22713" y="63744"/>
                    <a:pt x="45427" y="127488"/>
                    <a:pt x="96715" y="158261"/>
                  </a:cubicBezTo>
                  <a:cubicBezTo>
                    <a:pt x="148003" y="189034"/>
                    <a:pt x="193430" y="187569"/>
                    <a:pt x="307730" y="184638"/>
                  </a:cubicBezTo>
                  <a:cubicBezTo>
                    <a:pt x="422030" y="181707"/>
                    <a:pt x="602272" y="161192"/>
                    <a:pt x="782515" y="140677"/>
                  </a:cubicBezTo>
                </a:path>
              </a:pathLst>
            </a:custGeom>
            <a:noFill/>
            <a:ln w="127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p:cNvSpPr/>
            <p:nvPr/>
          </p:nvSpPr>
          <p:spPr>
            <a:xfrm>
              <a:off x="10163908" y="4615962"/>
              <a:ext cx="993530" cy="264068"/>
            </a:xfrm>
            <a:custGeom>
              <a:avLst/>
              <a:gdLst>
                <a:gd name="connsiteX0" fmla="*/ 993530 w 993530"/>
                <a:gd name="connsiteY0" fmla="*/ 0 h 264068"/>
                <a:gd name="connsiteX1" fmla="*/ 905607 w 993530"/>
                <a:gd name="connsiteY1" fmla="*/ 140676 h 264068"/>
                <a:gd name="connsiteX2" fmla="*/ 685800 w 993530"/>
                <a:gd name="connsiteY2" fmla="*/ 211015 h 264068"/>
                <a:gd name="connsiteX3" fmla="*/ 360484 w 993530"/>
                <a:gd name="connsiteY3" fmla="*/ 263769 h 264068"/>
                <a:gd name="connsiteX4" fmla="*/ 0 w 993530"/>
                <a:gd name="connsiteY4" fmla="*/ 228600 h 26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530" h="264068">
                  <a:moveTo>
                    <a:pt x="993530" y="0"/>
                  </a:moveTo>
                  <a:cubicBezTo>
                    <a:pt x="975212" y="52753"/>
                    <a:pt x="956895" y="105507"/>
                    <a:pt x="905607" y="140676"/>
                  </a:cubicBezTo>
                  <a:cubicBezTo>
                    <a:pt x="854319" y="175845"/>
                    <a:pt x="776654" y="190500"/>
                    <a:pt x="685800" y="211015"/>
                  </a:cubicBezTo>
                  <a:cubicBezTo>
                    <a:pt x="594946" y="231530"/>
                    <a:pt x="474784" y="260838"/>
                    <a:pt x="360484" y="263769"/>
                  </a:cubicBezTo>
                  <a:cubicBezTo>
                    <a:pt x="246184" y="266700"/>
                    <a:pt x="123092" y="247650"/>
                    <a:pt x="0" y="228600"/>
                  </a:cubicBezTo>
                </a:path>
              </a:pathLst>
            </a:custGeom>
            <a:noFill/>
            <a:ln w="127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nvSpPr>
          <p:spPr>
            <a:xfrm>
              <a:off x="10207867" y="5380891"/>
              <a:ext cx="993529" cy="275659"/>
            </a:xfrm>
            <a:custGeom>
              <a:avLst/>
              <a:gdLst>
                <a:gd name="connsiteX0" fmla="*/ 0 w 668216"/>
                <a:gd name="connsiteY0" fmla="*/ 0 h 195914"/>
                <a:gd name="connsiteX1" fmla="*/ 325316 w 668216"/>
                <a:gd name="connsiteY1" fmla="*/ 175846 h 195914"/>
                <a:gd name="connsiteX2" fmla="*/ 668216 w 668216"/>
                <a:gd name="connsiteY2" fmla="*/ 184639 h 195914"/>
              </a:gdLst>
              <a:ahLst/>
              <a:cxnLst>
                <a:cxn ang="0">
                  <a:pos x="connsiteX0" y="connsiteY0"/>
                </a:cxn>
                <a:cxn ang="0">
                  <a:pos x="connsiteX1" y="connsiteY1"/>
                </a:cxn>
                <a:cxn ang="0">
                  <a:pos x="connsiteX2" y="connsiteY2"/>
                </a:cxn>
              </a:cxnLst>
              <a:rect l="l" t="t" r="r" b="b"/>
              <a:pathLst>
                <a:path w="668216" h="195914">
                  <a:moveTo>
                    <a:pt x="0" y="0"/>
                  </a:moveTo>
                  <a:cubicBezTo>
                    <a:pt x="106973" y="72536"/>
                    <a:pt x="213947" y="145073"/>
                    <a:pt x="325316" y="175846"/>
                  </a:cubicBezTo>
                  <a:cubicBezTo>
                    <a:pt x="436685" y="206619"/>
                    <a:pt x="552450" y="195629"/>
                    <a:pt x="668216" y="184639"/>
                  </a:cubicBezTo>
                </a:path>
              </a:pathLst>
            </a:custGeom>
            <a:noFill/>
            <a:ln w="127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3" name="图片 22"/>
          <p:cNvPicPr>
            <a:picLocks noChangeAspect="1"/>
          </p:cNvPicPr>
          <p:nvPr/>
        </p:nvPicPr>
        <p:blipFill>
          <a:blip r:embed="rId2"/>
          <a:stretch>
            <a:fillRect/>
          </a:stretch>
        </p:blipFill>
        <p:spPr>
          <a:xfrm>
            <a:off x="0" y="2101677"/>
            <a:ext cx="3442633" cy="3442633"/>
          </a:xfrm>
          <a:prstGeom prst="rect">
            <a:avLst/>
          </a:prstGeom>
        </p:spPr>
      </p:pic>
      <p:sp>
        <p:nvSpPr>
          <p:cNvPr id="22" name="任意多边形: 形状 21"/>
          <p:cNvSpPr/>
          <p:nvPr/>
        </p:nvSpPr>
        <p:spPr>
          <a:xfrm rot="16200000">
            <a:off x="3466220" y="3789155"/>
            <a:ext cx="360000" cy="360000"/>
          </a:xfrm>
          <a:custGeom>
            <a:avLst/>
            <a:gdLst>
              <a:gd name="connsiteX0" fmla="*/ 0 w 888566"/>
              <a:gd name="connsiteY0" fmla="*/ 236935 h 1184675"/>
              <a:gd name="connsiteX1" fmla="*/ 444283 w 888566"/>
              <a:gd name="connsiteY1" fmla="*/ 236935 h 1184675"/>
              <a:gd name="connsiteX2" fmla="*/ 444283 w 888566"/>
              <a:gd name="connsiteY2" fmla="*/ 0 h 1184675"/>
              <a:gd name="connsiteX3" fmla="*/ 888566 w 888566"/>
              <a:gd name="connsiteY3" fmla="*/ 592338 h 1184675"/>
              <a:gd name="connsiteX4" fmla="*/ 444283 w 888566"/>
              <a:gd name="connsiteY4" fmla="*/ 1184675 h 1184675"/>
              <a:gd name="connsiteX5" fmla="*/ 444283 w 888566"/>
              <a:gd name="connsiteY5" fmla="*/ 947740 h 1184675"/>
              <a:gd name="connsiteX6" fmla="*/ 0 w 888566"/>
              <a:gd name="connsiteY6" fmla="*/ 947740 h 1184675"/>
              <a:gd name="connsiteX7" fmla="*/ 0 w 888566"/>
              <a:gd name="connsiteY7" fmla="*/ 236935 h 118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8566" h="1184675">
                <a:moveTo>
                  <a:pt x="710853" y="1"/>
                </a:moveTo>
                <a:lnTo>
                  <a:pt x="710853" y="592338"/>
                </a:lnTo>
                <a:lnTo>
                  <a:pt x="888566" y="592338"/>
                </a:lnTo>
                <a:lnTo>
                  <a:pt x="444283" y="1184674"/>
                </a:lnTo>
                <a:lnTo>
                  <a:pt x="0" y="592338"/>
                </a:lnTo>
                <a:lnTo>
                  <a:pt x="177713" y="592338"/>
                </a:lnTo>
                <a:lnTo>
                  <a:pt x="177713" y="1"/>
                </a:lnTo>
                <a:lnTo>
                  <a:pt x="710853" y="1"/>
                </a:lnTo>
                <a:close/>
              </a:path>
            </a:pathLst>
          </a:custGeom>
          <a:solidFill>
            <a:srgbClr val="009999"/>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236936" tIns="0" rIns="236935" bIns="266571" numCol="1" spcCol="1270" anchor="ctr" anchorCtr="0">
            <a:noAutofit/>
          </a:bodyPr>
          <a:lstStyle/>
          <a:p>
            <a:pPr marL="0" lvl="0" indent="0" algn="ctr" defTabSz="933450">
              <a:lnSpc>
                <a:spcPct val="90000"/>
              </a:lnSpc>
              <a:spcBef>
                <a:spcPct val="0"/>
              </a:spcBef>
              <a:spcAft>
                <a:spcPct val="35000"/>
              </a:spcAft>
              <a:buNone/>
            </a:pPr>
            <a:endParaRPr lang="zh-CN" altLang="en-US" sz="2400" kern="1200">
              <a:latin typeface="微软雅黑" panose="020B0503020204020204" pitchFamily="34" charset="-122"/>
              <a:ea typeface="微软雅黑" panose="020B0503020204020204" pitchFamily="34" charset="-122"/>
            </a:endParaRPr>
          </a:p>
        </p:txBody>
      </p:sp>
      <p:sp>
        <p:nvSpPr>
          <p:cNvPr id="24" name="任意多边形: 形状 23"/>
          <p:cNvSpPr/>
          <p:nvPr/>
        </p:nvSpPr>
        <p:spPr>
          <a:xfrm rot="16200000">
            <a:off x="8654537" y="3789155"/>
            <a:ext cx="360000" cy="360000"/>
          </a:xfrm>
          <a:custGeom>
            <a:avLst/>
            <a:gdLst>
              <a:gd name="connsiteX0" fmla="*/ 0 w 888566"/>
              <a:gd name="connsiteY0" fmla="*/ 236935 h 1184675"/>
              <a:gd name="connsiteX1" fmla="*/ 444283 w 888566"/>
              <a:gd name="connsiteY1" fmla="*/ 236935 h 1184675"/>
              <a:gd name="connsiteX2" fmla="*/ 444283 w 888566"/>
              <a:gd name="connsiteY2" fmla="*/ 0 h 1184675"/>
              <a:gd name="connsiteX3" fmla="*/ 888566 w 888566"/>
              <a:gd name="connsiteY3" fmla="*/ 592338 h 1184675"/>
              <a:gd name="connsiteX4" fmla="*/ 444283 w 888566"/>
              <a:gd name="connsiteY4" fmla="*/ 1184675 h 1184675"/>
              <a:gd name="connsiteX5" fmla="*/ 444283 w 888566"/>
              <a:gd name="connsiteY5" fmla="*/ 947740 h 1184675"/>
              <a:gd name="connsiteX6" fmla="*/ 0 w 888566"/>
              <a:gd name="connsiteY6" fmla="*/ 947740 h 1184675"/>
              <a:gd name="connsiteX7" fmla="*/ 0 w 888566"/>
              <a:gd name="connsiteY7" fmla="*/ 236935 h 118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8566" h="1184675">
                <a:moveTo>
                  <a:pt x="710853" y="1"/>
                </a:moveTo>
                <a:lnTo>
                  <a:pt x="710853" y="592338"/>
                </a:lnTo>
                <a:lnTo>
                  <a:pt x="888566" y="592338"/>
                </a:lnTo>
                <a:lnTo>
                  <a:pt x="444283" y="1184674"/>
                </a:lnTo>
                <a:lnTo>
                  <a:pt x="0" y="592338"/>
                </a:lnTo>
                <a:lnTo>
                  <a:pt x="177713" y="592338"/>
                </a:lnTo>
                <a:lnTo>
                  <a:pt x="177713" y="1"/>
                </a:lnTo>
                <a:lnTo>
                  <a:pt x="710853" y="1"/>
                </a:lnTo>
                <a:close/>
              </a:path>
            </a:pathLst>
          </a:custGeom>
          <a:solidFill>
            <a:srgbClr val="009999"/>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236936" tIns="0" rIns="236935" bIns="266571" numCol="1" spcCol="1270" anchor="ctr" anchorCtr="0">
            <a:noAutofit/>
          </a:bodyPr>
          <a:lstStyle/>
          <a:p>
            <a:pPr marL="0" lvl="0" indent="0" algn="ctr" defTabSz="933450">
              <a:lnSpc>
                <a:spcPct val="90000"/>
              </a:lnSpc>
              <a:spcBef>
                <a:spcPct val="0"/>
              </a:spcBef>
              <a:spcAft>
                <a:spcPct val="35000"/>
              </a:spcAft>
              <a:buNone/>
            </a:pPr>
            <a:endParaRPr lang="zh-CN" altLang="en-US" sz="2400" kern="1200">
              <a:latin typeface="微软雅黑" panose="020B0503020204020204" pitchFamily="34" charset="-122"/>
              <a:ea typeface="微软雅黑" panose="020B0503020204020204" pitchFamily="3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normAutofit/>
          </a:bodyPr>
          <a:lstStyle/>
          <a:p>
            <a:r>
              <a:rPr lang="en-US" altLang="zh-CN" sz="2800" dirty="0"/>
              <a:t>1.6  </a:t>
            </a:r>
            <a:r>
              <a:rPr lang="zh-CN" altLang="en-US" sz="2800" dirty="0"/>
              <a:t>小结</a:t>
            </a:r>
            <a:endParaRPr lang="zh-CN" altLang="en-US" sz="2800" dirty="0"/>
          </a:p>
        </p:txBody>
      </p:sp>
      <p:sp>
        <p:nvSpPr>
          <p:cNvPr id="14" name="副标题 13"/>
          <p:cNvSpPr>
            <a:spLocks noGrp="1"/>
          </p:cNvSpPr>
          <p:nvPr>
            <p:ph type="subTitle" idx="1"/>
          </p:nvPr>
        </p:nvSpPr>
        <p:spPr/>
        <p:txBody>
          <a:bodyPr/>
          <a:lstStyle/>
          <a:p>
            <a:r>
              <a:rPr lang="en-US" altLang="zh-CN" dirty="0"/>
              <a:t>1.6 </a:t>
            </a:r>
            <a:r>
              <a:rPr lang="zh-CN" altLang="en-US" dirty="0"/>
              <a:t>小结</a:t>
            </a:r>
            <a:endParaRPr lang="zh-CN" altLang="en-US" dirty="0"/>
          </a:p>
        </p:txBody>
      </p:sp>
      <p:sp>
        <p:nvSpPr>
          <p:cNvPr id="15" name="文本占位符 14"/>
          <p:cNvSpPr>
            <a:spLocks noGrp="1"/>
          </p:cNvSpPr>
          <p:nvPr>
            <p:ph type="body" idx="10"/>
          </p:nvPr>
        </p:nvSpPr>
        <p:spPr/>
        <p:txBody>
          <a:bodyPr/>
          <a:lstStyle/>
          <a:p>
            <a:r>
              <a:rPr lang="zh-CN" altLang="en-US" dirty="0"/>
              <a:t>数据结构</a:t>
            </a:r>
            <a:endParaRPr lang="zh-CN" altLang="en-US" dirty="0"/>
          </a:p>
        </p:txBody>
      </p:sp>
      <p:sp>
        <p:nvSpPr>
          <p:cNvPr id="16" name="内容占位符 15"/>
          <p:cNvSpPr>
            <a:spLocks noGrp="1"/>
          </p:cNvSpPr>
          <p:nvPr>
            <p:ph idx="11"/>
          </p:nvPr>
        </p:nvSpPr>
        <p:spPr>
          <a:xfrm>
            <a:off x="584225" y="1276350"/>
            <a:ext cx="11055325" cy="4922227"/>
          </a:xfrm>
        </p:spPr>
        <p:txBody>
          <a:bodyPr>
            <a:normAutofit/>
          </a:bodyPr>
          <a:lstStyle/>
          <a:p>
            <a:pPr algn="just" eaLnBrk="0" fontAlgn="base" hangingPunct="0">
              <a:lnSpc>
                <a:spcPct val="110000"/>
              </a:lnSpc>
              <a:spcAft>
                <a:spcPct val="0"/>
              </a:spcAft>
            </a:pPr>
            <a:r>
              <a:rPr lang="zh-CN" altLang="zh-CN" sz="2400" dirty="0"/>
              <a:t>本章主要介绍了数据结构及算法分析两个重要概念</a:t>
            </a:r>
            <a:r>
              <a:rPr lang="zh-CN" altLang="en-US" sz="2400" dirty="0"/>
              <a:t>：</a:t>
            </a:r>
            <a:endParaRPr lang="en-US" altLang="zh-CN" sz="2400" dirty="0"/>
          </a:p>
          <a:p>
            <a:pPr marL="342900" lvl="0" indent="-342900" algn="just" eaLnBrk="0" fontAlgn="base" hangingPunct="0">
              <a:lnSpc>
                <a:spcPct val="110000"/>
              </a:lnSpc>
              <a:spcAft>
                <a:spcPct val="0"/>
              </a:spcAft>
              <a:buFont typeface="Arial" panose="020B0604020202020204" pitchFamily="34" charset="0"/>
              <a:buChar char="•"/>
            </a:pPr>
            <a:r>
              <a:rPr lang="zh-CN" altLang="zh-CN" sz="2400" b="1" dirty="0"/>
              <a:t>数据结构</a:t>
            </a:r>
            <a:r>
              <a:rPr lang="zh-CN" altLang="en-US" sz="2400" dirty="0"/>
              <a:t>：</a:t>
            </a:r>
            <a:r>
              <a:rPr lang="zh-CN" altLang="zh-CN" sz="2400" dirty="0"/>
              <a:t>一组具有特定关系的同类数据元素的集合</a:t>
            </a:r>
            <a:r>
              <a:rPr lang="zh-CN" altLang="en-US" sz="2400" dirty="0"/>
              <a:t>，</a:t>
            </a:r>
            <a:r>
              <a:rPr lang="zh-CN" altLang="zh-CN" sz="2400" dirty="0"/>
              <a:t>其主要研究数据的逻辑结构、数据的存储结构及其操作定义与实现</a:t>
            </a:r>
            <a:endParaRPr lang="en-US" altLang="zh-CN" sz="2400" dirty="0"/>
          </a:p>
          <a:p>
            <a:pPr marL="342900" lvl="0" indent="-342900" algn="just" eaLnBrk="0" fontAlgn="base" hangingPunct="0">
              <a:lnSpc>
                <a:spcPct val="110000"/>
              </a:lnSpc>
              <a:spcAft>
                <a:spcPct val="0"/>
              </a:spcAft>
              <a:buFont typeface="Arial" panose="020B0604020202020204" pitchFamily="34" charset="0"/>
              <a:buChar char="•"/>
            </a:pPr>
            <a:r>
              <a:rPr lang="zh-CN" altLang="zh-CN" sz="2400" b="1" dirty="0"/>
              <a:t>逻辑结构</a:t>
            </a:r>
            <a:r>
              <a:rPr lang="zh-CN" altLang="en-US" sz="2400" dirty="0"/>
              <a:t>：</a:t>
            </a:r>
            <a:r>
              <a:rPr lang="zh-CN" altLang="zh-CN" sz="2400" dirty="0"/>
              <a:t>包括集合、线性结构、树形结构和图形结构</a:t>
            </a:r>
            <a:endParaRPr lang="en-US" altLang="zh-CN" sz="2400" dirty="0"/>
          </a:p>
          <a:p>
            <a:pPr marL="342900" lvl="0" indent="-342900" algn="just" eaLnBrk="0" fontAlgn="base" hangingPunct="0">
              <a:lnSpc>
                <a:spcPct val="110000"/>
              </a:lnSpc>
              <a:spcAft>
                <a:spcPct val="0"/>
              </a:spcAft>
              <a:buFont typeface="Arial" panose="020B0604020202020204" pitchFamily="34" charset="0"/>
              <a:buChar char="•"/>
            </a:pPr>
            <a:r>
              <a:rPr lang="zh-CN" altLang="zh-CN" sz="2400" b="1" dirty="0"/>
              <a:t>存储结构</a:t>
            </a:r>
            <a:r>
              <a:rPr lang="zh-CN" altLang="en-US" sz="2400" dirty="0"/>
              <a:t>：</a:t>
            </a:r>
            <a:r>
              <a:rPr lang="zh-CN" altLang="zh-CN" sz="2400" dirty="0"/>
              <a:t>包括顺序存储、链接存储、索引存储及散列存储</a:t>
            </a:r>
            <a:r>
              <a:rPr lang="zh-CN" altLang="en-US" sz="2400" dirty="0"/>
              <a:t>（也称哈希存储）</a:t>
            </a:r>
            <a:endParaRPr lang="en-US" altLang="zh-CN" sz="2400" dirty="0"/>
          </a:p>
          <a:p>
            <a:pPr marL="342900" lvl="0" indent="-342900" algn="just" eaLnBrk="0" fontAlgn="base" hangingPunct="0">
              <a:lnSpc>
                <a:spcPct val="110000"/>
              </a:lnSpc>
              <a:spcAft>
                <a:spcPct val="0"/>
              </a:spcAft>
              <a:buFont typeface="Arial" panose="020B0604020202020204" pitchFamily="34" charset="0"/>
              <a:buChar char="•"/>
            </a:pPr>
            <a:r>
              <a:rPr lang="zh-CN" altLang="zh-CN" sz="2400" b="1" dirty="0"/>
              <a:t>操作</a:t>
            </a:r>
            <a:r>
              <a:rPr lang="zh-CN" altLang="zh-CN" sz="2400" dirty="0"/>
              <a:t>（也称</a:t>
            </a:r>
            <a:r>
              <a:rPr lang="zh-CN" altLang="zh-CN" sz="2400" b="1" dirty="0"/>
              <a:t>运算</a:t>
            </a:r>
            <a:r>
              <a:rPr lang="zh-CN" altLang="zh-CN" sz="2400" dirty="0"/>
              <a:t>）</a:t>
            </a:r>
            <a:r>
              <a:rPr lang="zh-CN" altLang="en-US" sz="2400" dirty="0"/>
              <a:t>：</a:t>
            </a:r>
            <a:r>
              <a:rPr lang="zh-CN" altLang="zh-CN" sz="2400" dirty="0"/>
              <a:t>包括操作的定义</a:t>
            </a:r>
            <a:r>
              <a:rPr lang="zh-CN" altLang="en-US" sz="2400" dirty="0"/>
              <a:t>与</a:t>
            </a:r>
            <a:r>
              <a:rPr lang="zh-CN" altLang="zh-CN" sz="2400" dirty="0"/>
              <a:t>实现</a:t>
            </a:r>
            <a:endParaRPr lang="zh-CN" altLang="zh-CN" sz="2400" dirty="0"/>
          </a:p>
          <a:p>
            <a:pPr marL="342900" lvl="0" indent="-342900" algn="just" eaLnBrk="0" fontAlgn="base" hangingPunct="0">
              <a:lnSpc>
                <a:spcPct val="110000"/>
              </a:lnSpc>
              <a:spcAft>
                <a:spcPct val="0"/>
              </a:spcAft>
              <a:buFont typeface="Arial" panose="020B0604020202020204" pitchFamily="34" charset="0"/>
              <a:buChar char="•"/>
            </a:pPr>
            <a:r>
              <a:rPr lang="zh-CN" altLang="zh-CN" sz="2400" b="1" dirty="0"/>
              <a:t>算法分析</a:t>
            </a:r>
            <a:r>
              <a:rPr lang="zh-CN" altLang="en-US" sz="2400" dirty="0"/>
              <a:t>：</a:t>
            </a:r>
            <a:r>
              <a:rPr lang="zh-CN" altLang="zh-CN" sz="2400" dirty="0"/>
              <a:t>对一个算法的时间和空间复杂度作定量分析，来衡量算法的优劣</a:t>
            </a:r>
            <a:endParaRPr lang="en-US" altLang="zh-CN" sz="2400" dirty="0"/>
          </a:p>
          <a:p>
            <a:pPr marL="342900" lvl="0" indent="-342900" algn="just" eaLnBrk="0" fontAlgn="base" hangingPunct="0">
              <a:lnSpc>
                <a:spcPct val="110000"/>
              </a:lnSpc>
              <a:spcAft>
                <a:spcPct val="0"/>
              </a:spcAft>
              <a:buFont typeface="Arial" panose="020B0604020202020204" pitchFamily="34" charset="0"/>
              <a:buChar char="•"/>
            </a:pPr>
            <a:r>
              <a:rPr lang="zh-CN" altLang="en-US" sz="2400" b="1" dirty="0"/>
              <a:t>算法</a:t>
            </a:r>
            <a:r>
              <a:rPr lang="zh-CN" altLang="zh-CN" sz="2400" b="1" dirty="0"/>
              <a:t>分析的方法</a:t>
            </a:r>
            <a:r>
              <a:rPr lang="zh-CN" altLang="en-US" sz="2400" dirty="0"/>
              <a:t>：</a:t>
            </a:r>
            <a:r>
              <a:rPr lang="zh-CN" altLang="zh-CN" sz="2400" dirty="0"/>
              <a:t>通常采用渐近表示法分析算法复杂度的增长趋势</a:t>
            </a:r>
            <a:r>
              <a:rPr lang="zh-CN" altLang="en-US" sz="2400" dirty="0"/>
              <a:t>，一般使用大</a:t>
            </a:r>
            <a:r>
              <a:rPr lang="en-US" altLang="zh-CN" sz="2400" dirty="0"/>
              <a:t>O</a:t>
            </a:r>
            <a:r>
              <a:rPr lang="zh-CN" altLang="en-US" sz="2400" dirty="0"/>
              <a:t>表示法</a:t>
            </a:r>
            <a:endParaRPr lang="zh-CN" altLang="zh-CN"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sp>
        <p:nvSpPr>
          <p:cNvPr id="2" name="标题 9801"/>
          <p:cNvSpPr txBox="1"/>
          <p:nvPr/>
        </p:nvSpPr>
        <p:spPr>
          <a:xfrm flipV="1">
            <a:off x="0" y="729000"/>
            <a:ext cx="11615165" cy="5400000"/>
          </a:xfrm>
          <a:prstGeom prst="cube">
            <a:avLst>
              <a:gd name="adj" fmla="val 1804"/>
            </a:avLst>
          </a:prstGeom>
          <a:pattFill prst="ltHorz">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sp>
        <p:nvSpPr>
          <p:cNvPr id="5" name="六边形 4"/>
          <p:cNvSpPr/>
          <p:nvPr/>
        </p:nvSpPr>
        <p:spPr>
          <a:xfrm rot="5400000">
            <a:off x="-5678865" y="-723361"/>
            <a:ext cx="9564253" cy="8696378"/>
          </a:xfrm>
          <a:prstGeom prst="hexagon">
            <a:avLst>
              <a:gd name="adj" fmla="val 30493"/>
              <a:gd name="vf" fmla="val 115470"/>
            </a:avLst>
          </a:prstGeom>
          <a:gradFill>
            <a:gsLst>
              <a:gs pos="77000">
                <a:srgbClr val="016773"/>
              </a:gs>
              <a:gs pos="100000">
                <a:srgbClr val="007684"/>
              </a:gs>
            </a:gsLst>
            <a:lin ang="5400000" scaled="0"/>
          </a:gradFill>
          <a:ln>
            <a:noFill/>
          </a:ln>
          <a:effectLst>
            <a:outerShdw blurRad="698500" dist="165100" algn="l" rotWithShape="0">
              <a:srgbClr val="013F4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p:nvSpPr>
        <p:spPr>
          <a:xfrm rot="19714174">
            <a:off x="-2503449" y="2643987"/>
            <a:ext cx="7581286" cy="4086054"/>
          </a:xfrm>
          <a:prstGeom prst="parallelogram">
            <a:avLst>
              <a:gd name="adj" fmla="val 61032"/>
            </a:avLst>
          </a:prstGeom>
          <a:solidFill>
            <a:srgbClr val="00ABA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320891" y="2740372"/>
            <a:ext cx="540023" cy="1384403"/>
          </a:xfrm>
          <a:custGeom>
            <a:avLst/>
            <a:gdLst/>
            <a:ahLst/>
            <a:cxnLst/>
            <a:rect l="l" t="t" r="r" b="b"/>
            <a:pathLst>
              <a:path w="540023" h="1384403">
                <a:moveTo>
                  <a:pt x="195374" y="1232620"/>
                </a:moveTo>
                <a:lnTo>
                  <a:pt x="204155" y="1247987"/>
                </a:lnTo>
                <a:cubicBezTo>
                  <a:pt x="132445" y="1288964"/>
                  <a:pt x="80491" y="1317502"/>
                  <a:pt x="48295" y="1333600"/>
                </a:cubicBezTo>
                <a:cubicBezTo>
                  <a:pt x="42441" y="1337991"/>
                  <a:pt x="37319" y="1336527"/>
                  <a:pt x="32928" y="1329210"/>
                </a:cubicBezTo>
                <a:cubicBezTo>
                  <a:pt x="27074" y="1321892"/>
                  <a:pt x="16830" y="1305062"/>
                  <a:pt x="2195" y="1278720"/>
                </a:cubicBezTo>
                <a:cubicBezTo>
                  <a:pt x="732" y="1277256"/>
                  <a:pt x="0" y="1275793"/>
                  <a:pt x="0" y="1274329"/>
                </a:cubicBezTo>
                <a:close/>
                <a:moveTo>
                  <a:pt x="458800" y="863824"/>
                </a:moveTo>
                <a:cubicBezTo>
                  <a:pt x="460264" y="862361"/>
                  <a:pt x="463190" y="863092"/>
                  <a:pt x="467581" y="866019"/>
                </a:cubicBezTo>
                <a:cubicBezTo>
                  <a:pt x="470508" y="867483"/>
                  <a:pt x="474167" y="870410"/>
                  <a:pt x="478557" y="874800"/>
                </a:cubicBezTo>
                <a:cubicBezTo>
                  <a:pt x="500509" y="892362"/>
                  <a:pt x="515144" y="903338"/>
                  <a:pt x="522461" y="907728"/>
                </a:cubicBezTo>
                <a:cubicBezTo>
                  <a:pt x="528315" y="912119"/>
                  <a:pt x="530510" y="915778"/>
                  <a:pt x="529047" y="918705"/>
                </a:cubicBezTo>
                <a:cubicBezTo>
                  <a:pt x="529047" y="920168"/>
                  <a:pt x="526120" y="922363"/>
                  <a:pt x="520266" y="925290"/>
                </a:cubicBezTo>
                <a:cubicBezTo>
                  <a:pt x="511485" y="928217"/>
                  <a:pt x="507826" y="934071"/>
                  <a:pt x="509290" y="942852"/>
                </a:cubicBezTo>
                <a:cubicBezTo>
                  <a:pt x="509290" y="1112615"/>
                  <a:pt x="508558" y="1223839"/>
                  <a:pt x="507095" y="1276525"/>
                </a:cubicBezTo>
                <a:cubicBezTo>
                  <a:pt x="507095" y="1314575"/>
                  <a:pt x="500509" y="1336527"/>
                  <a:pt x="487338" y="1342381"/>
                </a:cubicBezTo>
                <a:cubicBezTo>
                  <a:pt x="477093" y="1351162"/>
                  <a:pt x="467581" y="1361406"/>
                  <a:pt x="458800" y="1373114"/>
                </a:cubicBezTo>
                <a:cubicBezTo>
                  <a:pt x="450019" y="1381895"/>
                  <a:pt x="442702" y="1385554"/>
                  <a:pt x="436848" y="1384090"/>
                </a:cubicBezTo>
                <a:cubicBezTo>
                  <a:pt x="432457" y="1381163"/>
                  <a:pt x="430994" y="1373846"/>
                  <a:pt x="432457" y="1362138"/>
                </a:cubicBezTo>
                <a:cubicBezTo>
                  <a:pt x="436848" y="1347503"/>
                  <a:pt x="433921" y="1337259"/>
                  <a:pt x="423677" y="1331405"/>
                </a:cubicBezTo>
                <a:cubicBezTo>
                  <a:pt x="413432" y="1321161"/>
                  <a:pt x="392212" y="1307989"/>
                  <a:pt x="360015" y="1291891"/>
                </a:cubicBezTo>
                <a:lnTo>
                  <a:pt x="366601" y="1278720"/>
                </a:lnTo>
                <a:lnTo>
                  <a:pt x="443434" y="1294086"/>
                </a:lnTo>
                <a:cubicBezTo>
                  <a:pt x="447824" y="1276525"/>
                  <a:pt x="450019" y="1152861"/>
                  <a:pt x="450019" y="923095"/>
                </a:cubicBezTo>
                <a:lnTo>
                  <a:pt x="278792" y="929681"/>
                </a:lnTo>
                <a:lnTo>
                  <a:pt x="274402" y="1221644"/>
                </a:lnTo>
                <a:cubicBezTo>
                  <a:pt x="302208" y="1173349"/>
                  <a:pt x="323428" y="1130177"/>
                  <a:pt x="338063" y="1092127"/>
                </a:cubicBezTo>
                <a:cubicBezTo>
                  <a:pt x="323428" y="1061394"/>
                  <a:pt x="305135" y="1027002"/>
                  <a:pt x="283183" y="988951"/>
                </a:cubicBezTo>
                <a:lnTo>
                  <a:pt x="296354" y="980171"/>
                </a:lnTo>
                <a:cubicBezTo>
                  <a:pt x="318306" y="1005050"/>
                  <a:pt x="337332" y="1028465"/>
                  <a:pt x="353430" y="1050417"/>
                </a:cubicBezTo>
                <a:cubicBezTo>
                  <a:pt x="357820" y="1038710"/>
                  <a:pt x="362211" y="1026270"/>
                  <a:pt x="366601" y="1013099"/>
                </a:cubicBezTo>
                <a:cubicBezTo>
                  <a:pt x="373918" y="986756"/>
                  <a:pt x="378309" y="966999"/>
                  <a:pt x="379772" y="953828"/>
                </a:cubicBezTo>
                <a:cubicBezTo>
                  <a:pt x="379772" y="947974"/>
                  <a:pt x="384163" y="947242"/>
                  <a:pt x="392944" y="951633"/>
                </a:cubicBezTo>
                <a:cubicBezTo>
                  <a:pt x="397334" y="956023"/>
                  <a:pt x="406847" y="961877"/>
                  <a:pt x="421481" y="969194"/>
                </a:cubicBezTo>
                <a:cubicBezTo>
                  <a:pt x="427335" y="972121"/>
                  <a:pt x="430994" y="974317"/>
                  <a:pt x="432457" y="975780"/>
                </a:cubicBezTo>
                <a:cubicBezTo>
                  <a:pt x="436848" y="977244"/>
                  <a:pt x="436848" y="983098"/>
                  <a:pt x="432457" y="993342"/>
                </a:cubicBezTo>
                <a:cubicBezTo>
                  <a:pt x="430994" y="997732"/>
                  <a:pt x="428067" y="1004318"/>
                  <a:pt x="423677" y="1013099"/>
                </a:cubicBezTo>
                <a:cubicBezTo>
                  <a:pt x="420750" y="1021880"/>
                  <a:pt x="417823" y="1028465"/>
                  <a:pt x="414896" y="1032856"/>
                </a:cubicBezTo>
                <a:cubicBezTo>
                  <a:pt x="406115" y="1054808"/>
                  <a:pt x="397334" y="1075297"/>
                  <a:pt x="388553" y="1094322"/>
                </a:cubicBezTo>
                <a:cubicBezTo>
                  <a:pt x="413432" y="1127982"/>
                  <a:pt x="430994" y="1153593"/>
                  <a:pt x="441238" y="1171154"/>
                </a:cubicBezTo>
                <a:cubicBezTo>
                  <a:pt x="448556" y="1182862"/>
                  <a:pt x="448556" y="1193838"/>
                  <a:pt x="441238" y="1204082"/>
                </a:cubicBezTo>
                <a:cubicBezTo>
                  <a:pt x="429531" y="1224571"/>
                  <a:pt x="417823" y="1239206"/>
                  <a:pt x="406115" y="1247987"/>
                </a:cubicBezTo>
                <a:cubicBezTo>
                  <a:pt x="391480" y="1211400"/>
                  <a:pt x="376845" y="1175545"/>
                  <a:pt x="362211" y="1140421"/>
                </a:cubicBezTo>
                <a:cubicBezTo>
                  <a:pt x="338795" y="1179935"/>
                  <a:pt x="308794" y="1216522"/>
                  <a:pt x="272207" y="1250182"/>
                </a:cubicBezTo>
                <a:lnTo>
                  <a:pt x="272207" y="1337991"/>
                </a:lnTo>
                <a:cubicBezTo>
                  <a:pt x="272207" y="1346771"/>
                  <a:pt x="269280" y="1351894"/>
                  <a:pt x="263426" y="1353357"/>
                </a:cubicBezTo>
                <a:cubicBezTo>
                  <a:pt x="248791" y="1363602"/>
                  <a:pt x="234156" y="1370919"/>
                  <a:pt x="219522" y="1375309"/>
                </a:cubicBezTo>
                <a:cubicBezTo>
                  <a:pt x="212204" y="1376773"/>
                  <a:pt x="209277" y="1373846"/>
                  <a:pt x="210741" y="1366528"/>
                </a:cubicBezTo>
                <a:cubicBezTo>
                  <a:pt x="213668" y="1307989"/>
                  <a:pt x="216595" y="1202619"/>
                  <a:pt x="219522" y="1050417"/>
                </a:cubicBezTo>
                <a:cubicBezTo>
                  <a:pt x="220985" y="1005050"/>
                  <a:pt x="221717" y="975048"/>
                  <a:pt x="221717" y="960414"/>
                </a:cubicBezTo>
                <a:cubicBezTo>
                  <a:pt x="221717" y="932608"/>
                  <a:pt x="221717" y="906265"/>
                  <a:pt x="221717" y="881386"/>
                </a:cubicBezTo>
                <a:cubicBezTo>
                  <a:pt x="221717" y="876995"/>
                  <a:pt x="222449" y="874800"/>
                  <a:pt x="223912" y="874800"/>
                </a:cubicBezTo>
                <a:cubicBezTo>
                  <a:pt x="223912" y="873337"/>
                  <a:pt x="226107" y="873337"/>
                  <a:pt x="230498" y="874800"/>
                </a:cubicBezTo>
                <a:cubicBezTo>
                  <a:pt x="242206" y="879191"/>
                  <a:pt x="259035" y="887972"/>
                  <a:pt x="280988" y="901143"/>
                </a:cubicBezTo>
                <a:lnTo>
                  <a:pt x="434653" y="894557"/>
                </a:lnTo>
                <a:cubicBezTo>
                  <a:pt x="434653" y="894557"/>
                  <a:pt x="435384" y="894557"/>
                  <a:pt x="436848" y="894557"/>
                </a:cubicBezTo>
                <a:cubicBezTo>
                  <a:pt x="445629" y="893094"/>
                  <a:pt x="450019" y="890167"/>
                  <a:pt x="450019" y="885776"/>
                </a:cubicBezTo>
                <a:cubicBezTo>
                  <a:pt x="452946" y="882849"/>
                  <a:pt x="454410" y="878459"/>
                  <a:pt x="454410" y="872605"/>
                </a:cubicBezTo>
                <a:cubicBezTo>
                  <a:pt x="455873" y="866751"/>
                  <a:pt x="457337" y="863824"/>
                  <a:pt x="458800" y="863824"/>
                </a:cubicBezTo>
                <a:close/>
                <a:moveTo>
                  <a:pt x="111956" y="857239"/>
                </a:moveTo>
                <a:cubicBezTo>
                  <a:pt x="113420" y="855775"/>
                  <a:pt x="115615" y="856507"/>
                  <a:pt x="118542" y="859434"/>
                </a:cubicBezTo>
                <a:cubicBezTo>
                  <a:pt x="120005" y="860897"/>
                  <a:pt x="123664" y="863092"/>
                  <a:pt x="129518" y="866019"/>
                </a:cubicBezTo>
                <a:cubicBezTo>
                  <a:pt x="155860" y="880654"/>
                  <a:pt x="170495" y="889435"/>
                  <a:pt x="173422" y="892362"/>
                </a:cubicBezTo>
                <a:cubicBezTo>
                  <a:pt x="177813" y="895289"/>
                  <a:pt x="177081" y="899679"/>
                  <a:pt x="171227" y="905533"/>
                </a:cubicBezTo>
                <a:cubicBezTo>
                  <a:pt x="166836" y="909924"/>
                  <a:pt x="158787" y="919436"/>
                  <a:pt x="147080" y="934071"/>
                </a:cubicBezTo>
                <a:cubicBezTo>
                  <a:pt x="110493" y="980902"/>
                  <a:pt x="81223" y="1013099"/>
                  <a:pt x="59271" y="1030660"/>
                </a:cubicBezTo>
                <a:lnTo>
                  <a:pt x="131713" y="1021880"/>
                </a:lnTo>
                <a:cubicBezTo>
                  <a:pt x="136103" y="1014562"/>
                  <a:pt x="139762" y="1007977"/>
                  <a:pt x="142689" y="1002123"/>
                </a:cubicBezTo>
                <a:cubicBezTo>
                  <a:pt x="150006" y="988951"/>
                  <a:pt x="155860" y="975048"/>
                  <a:pt x="160251" y="960414"/>
                </a:cubicBezTo>
                <a:cubicBezTo>
                  <a:pt x="161714" y="957487"/>
                  <a:pt x="163178" y="956023"/>
                  <a:pt x="164641" y="956023"/>
                </a:cubicBezTo>
                <a:cubicBezTo>
                  <a:pt x="164641" y="954560"/>
                  <a:pt x="166105" y="955292"/>
                  <a:pt x="169032" y="958218"/>
                </a:cubicBezTo>
                <a:cubicBezTo>
                  <a:pt x="193911" y="974317"/>
                  <a:pt x="209277" y="986024"/>
                  <a:pt x="215131" y="993342"/>
                </a:cubicBezTo>
                <a:cubicBezTo>
                  <a:pt x="217326" y="994074"/>
                  <a:pt x="218424" y="995537"/>
                  <a:pt x="218424" y="997732"/>
                </a:cubicBezTo>
                <a:cubicBezTo>
                  <a:pt x="218424" y="999927"/>
                  <a:pt x="217326" y="1002854"/>
                  <a:pt x="215131" y="1006513"/>
                </a:cubicBezTo>
                <a:cubicBezTo>
                  <a:pt x="212204" y="1009440"/>
                  <a:pt x="207814" y="1014562"/>
                  <a:pt x="201960" y="1021880"/>
                </a:cubicBezTo>
                <a:cubicBezTo>
                  <a:pt x="194643" y="1029197"/>
                  <a:pt x="189520" y="1035051"/>
                  <a:pt x="186593" y="1039441"/>
                </a:cubicBezTo>
                <a:cubicBezTo>
                  <a:pt x="154397" y="1084809"/>
                  <a:pt x="121469" y="1123591"/>
                  <a:pt x="87809" y="1155788"/>
                </a:cubicBezTo>
                <a:lnTo>
                  <a:pt x="190984" y="1140421"/>
                </a:lnTo>
                <a:lnTo>
                  <a:pt x="199765" y="1160178"/>
                </a:lnTo>
                <a:lnTo>
                  <a:pt x="87809" y="1199692"/>
                </a:lnTo>
                <a:cubicBezTo>
                  <a:pt x="67320" y="1208473"/>
                  <a:pt x="54149" y="1215790"/>
                  <a:pt x="48295" y="1221644"/>
                </a:cubicBezTo>
                <a:lnTo>
                  <a:pt x="15367" y="1162373"/>
                </a:lnTo>
                <a:cubicBezTo>
                  <a:pt x="34392" y="1159447"/>
                  <a:pt x="48295" y="1150666"/>
                  <a:pt x="57076" y="1136031"/>
                </a:cubicBezTo>
                <a:cubicBezTo>
                  <a:pt x="76101" y="1109688"/>
                  <a:pt x="94394" y="1083346"/>
                  <a:pt x="111956" y="1057003"/>
                </a:cubicBezTo>
                <a:lnTo>
                  <a:pt x="68052" y="1070174"/>
                </a:lnTo>
                <a:cubicBezTo>
                  <a:pt x="51954" y="1076028"/>
                  <a:pt x="39514" y="1082614"/>
                  <a:pt x="30733" y="1089931"/>
                </a:cubicBezTo>
                <a:lnTo>
                  <a:pt x="0" y="1037246"/>
                </a:lnTo>
                <a:cubicBezTo>
                  <a:pt x="13171" y="1032856"/>
                  <a:pt x="23416" y="1026270"/>
                  <a:pt x="30733" y="1017489"/>
                </a:cubicBezTo>
                <a:cubicBezTo>
                  <a:pt x="61466" y="967731"/>
                  <a:pt x="82687" y="928949"/>
                  <a:pt x="94394" y="901143"/>
                </a:cubicBezTo>
                <a:cubicBezTo>
                  <a:pt x="101712" y="885045"/>
                  <a:pt x="106834" y="871873"/>
                  <a:pt x="109761" y="861629"/>
                </a:cubicBezTo>
                <a:cubicBezTo>
                  <a:pt x="111224" y="858702"/>
                  <a:pt x="111956" y="857239"/>
                  <a:pt x="111956" y="857239"/>
                </a:cubicBezTo>
                <a:close/>
                <a:moveTo>
                  <a:pt x="498314" y="233425"/>
                </a:moveTo>
                <a:cubicBezTo>
                  <a:pt x="501241" y="236352"/>
                  <a:pt x="504900" y="240011"/>
                  <a:pt x="509290" y="244402"/>
                </a:cubicBezTo>
                <a:cubicBezTo>
                  <a:pt x="518071" y="254646"/>
                  <a:pt x="524656" y="261231"/>
                  <a:pt x="529047" y="264158"/>
                </a:cubicBezTo>
                <a:cubicBezTo>
                  <a:pt x="531974" y="267085"/>
                  <a:pt x="532706" y="270012"/>
                  <a:pt x="531242" y="272939"/>
                </a:cubicBezTo>
                <a:cubicBezTo>
                  <a:pt x="529779" y="274403"/>
                  <a:pt x="526852" y="275135"/>
                  <a:pt x="522461" y="275135"/>
                </a:cubicBezTo>
                <a:cubicBezTo>
                  <a:pt x="510753" y="273671"/>
                  <a:pt x="490997" y="273671"/>
                  <a:pt x="463190" y="275135"/>
                </a:cubicBezTo>
                <a:cubicBezTo>
                  <a:pt x="445629" y="275135"/>
                  <a:pt x="431726" y="275135"/>
                  <a:pt x="421481" y="275135"/>
                </a:cubicBezTo>
                <a:lnTo>
                  <a:pt x="381968" y="277330"/>
                </a:lnTo>
                <a:cubicBezTo>
                  <a:pt x="387821" y="278793"/>
                  <a:pt x="390017" y="280988"/>
                  <a:pt x="388553" y="283915"/>
                </a:cubicBezTo>
                <a:lnTo>
                  <a:pt x="388553" y="336601"/>
                </a:lnTo>
                <a:lnTo>
                  <a:pt x="436848" y="334405"/>
                </a:lnTo>
                <a:cubicBezTo>
                  <a:pt x="442702" y="332942"/>
                  <a:pt x="452214" y="331478"/>
                  <a:pt x="465386" y="330015"/>
                </a:cubicBezTo>
                <a:cubicBezTo>
                  <a:pt x="478557" y="328551"/>
                  <a:pt x="487338" y="327820"/>
                  <a:pt x="491728" y="327820"/>
                </a:cubicBezTo>
                <a:cubicBezTo>
                  <a:pt x="500509" y="336601"/>
                  <a:pt x="508558" y="344650"/>
                  <a:pt x="515876" y="351967"/>
                </a:cubicBezTo>
                <a:cubicBezTo>
                  <a:pt x="518803" y="354894"/>
                  <a:pt x="520266" y="357089"/>
                  <a:pt x="520266" y="358553"/>
                </a:cubicBezTo>
                <a:cubicBezTo>
                  <a:pt x="518803" y="360016"/>
                  <a:pt x="515876" y="360748"/>
                  <a:pt x="511485" y="360748"/>
                </a:cubicBezTo>
                <a:cubicBezTo>
                  <a:pt x="492460" y="360748"/>
                  <a:pt x="475630" y="361480"/>
                  <a:pt x="460995" y="362943"/>
                </a:cubicBezTo>
                <a:lnTo>
                  <a:pt x="388553" y="367334"/>
                </a:lnTo>
                <a:lnTo>
                  <a:pt x="388553" y="446361"/>
                </a:lnTo>
                <a:cubicBezTo>
                  <a:pt x="426604" y="452215"/>
                  <a:pt x="477093" y="452947"/>
                  <a:pt x="540023" y="448556"/>
                </a:cubicBezTo>
                <a:lnTo>
                  <a:pt x="537828" y="463923"/>
                </a:lnTo>
                <a:cubicBezTo>
                  <a:pt x="523193" y="472704"/>
                  <a:pt x="507095" y="487339"/>
                  <a:pt x="489533" y="507827"/>
                </a:cubicBezTo>
                <a:cubicBezTo>
                  <a:pt x="485143" y="518072"/>
                  <a:pt x="475630" y="521730"/>
                  <a:pt x="460995" y="518803"/>
                </a:cubicBezTo>
                <a:cubicBezTo>
                  <a:pt x="358552" y="518803"/>
                  <a:pt x="289769" y="483680"/>
                  <a:pt x="254645" y="413433"/>
                </a:cubicBezTo>
                <a:cubicBezTo>
                  <a:pt x="235620" y="463191"/>
                  <a:pt x="200496" y="503437"/>
                  <a:pt x="149275" y="534170"/>
                </a:cubicBezTo>
                <a:lnTo>
                  <a:pt x="140494" y="525389"/>
                </a:lnTo>
                <a:cubicBezTo>
                  <a:pt x="172690" y="477094"/>
                  <a:pt x="193911" y="425141"/>
                  <a:pt x="204155" y="369529"/>
                </a:cubicBezTo>
                <a:cubicBezTo>
                  <a:pt x="208546" y="346113"/>
                  <a:pt x="210741" y="325624"/>
                  <a:pt x="210741" y="308063"/>
                </a:cubicBezTo>
                <a:cubicBezTo>
                  <a:pt x="210741" y="303672"/>
                  <a:pt x="211473" y="301477"/>
                  <a:pt x="212936" y="301477"/>
                </a:cubicBezTo>
                <a:cubicBezTo>
                  <a:pt x="214399" y="300014"/>
                  <a:pt x="217326" y="300014"/>
                  <a:pt x="221717" y="301477"/>
                </a:cubicBezTo>
                <a:cubicBezTo>
                  <a:pt x="239279" y="307331"/>
                  <a:pt x="256840" y="313185"/>
                  <a:pt x="274402" y="319039"/>
                </a:cubicBezTo>
                <a:cubicBezTo>
                  <a:pt x="278792" y="323429"/>
                  <a:pt x="280256" y="327820"/>
                  <a:pt x="278792" y="332210"/>
                </a:cubicBezTo>
                <a:cubicBezTo>
                  <a:pt x="278792" y="335137"/>
                  <a:pt x="276597" y="342454"/>
                  <a:pt x="272207" y="354162"/>
                </a:cubicBezTo>
                <a:cubicBezTo>
                  <a:pt x="267816" y="367334"/>
                  <a:pt x="264889" y="376846"/>
                  <a:pt x="263426" y="382700"/>
                </a:cubicBezTo>
                <a:cubicBezTo>
                  <a:pt x="280988" y="401725"/>
                  <a:pt x="300745" y="416360"/>
                  <a:pt x="322697" y="426604"/>
                </a:cubicBezTo>
                <a:lnTo>
                  <a:pt x="322697" y="279525"/>
                </a:lnTo>
                <a:lnTo>
                  <a:pt x="285378" y="279525"/>
                </a:lnTo>
                <a:cubicBezTo>
                  <a:pt x="266353" y="279525"/>
                  <a:pt x="238547" y="280988"/>
                  <a:pt x="201960" y="283915"/>
                </a:cubicBezTo>
                <a:lnTo>
                  <a:pt x="180008" y="250987"/>
                </a:lnTo>
                <a:cubicBezTo>
                  <a:pt x="194643" y="250987"/>
                  <a:pt x="218790" y="250255"/>
                  <a:pt x="252450" y="248792"/>
                </a:cubicBezTo>
                <a:cubicBezTo>
                  <a:pt x="265621" y="248792"/>
                  <a:pt x="273670" y="248792"/>
                  <a:pt x="276597" y="248792"/>
                </a:cubicBezTo>
                <a:lnTo>
                  <a:pt x="406115" y="244402"/>
                </a:lnTo>
                <a:cubicBezTo>
                  <a:pt x="409042" y="244402"/>
                  <a:pt x="413432" y="244402"/>
                  <a:pt x="419286" y="244402"/>
                </a:cubicBezTo>
                <a:cubicBezTo>
                  <a:pt x="457337" y="241475"/>
                  <a:pt x="483679" y="237816"/>
                  <a:pt x="498314" y="233425"/>
                </a:cubicBezTo>
                <a:close/>
                <a:moveTo>
                  <a:pt x="377577" y="136836"/>
                </a:moveTo>
                <a:lnTo>
                  <a:pt x="289769" y="141226"/>
                </a:lnTo>
                <a:lnTo>
                  <a:pt x="289769" y="178545"/>
                </a:lnTo>
                <a:lnTo>
                  <a:pt x="384163" y="174155"/>
                </a:lnTo>
                <a:cubicBezTo>
                  <a:pt x="395871" y="174155"/>
                  <a:pt x="406115" y="173423"/>
                  <a:pt x="414896" y="171959"/>
                </a:cubicBezTo>
                <a:lnTo>
                  <a:pt x="414896" y="136836"/>
                </a:lnTo>
                <a:cubicBezTo>
                  <a:pt x="406115" y="136836"/>
                  <a:pt x="393675" y="136836"/>
                  <a:pt x="377577" y="136836"/>
                </a:cubicBezTo>
                <a:close/>
                <a:moveTo>
                  <a:pt x="417091" y="68784"/>
                </a:moveTo>
                <a:lnTo>
                  <a:pt x="289769" y="73175"/>
                </a:lnTo>
                <a:lnTo>
                  <a:pt x="289769" y="112689"/>
                </a:lnTo>
                <a:lnTo>
                  <a:pt x="370991" y="108298"/>
                </a:lnTo>
                <a:cubicBezTo>
                  <a:pt x="375382" y="108298"/>
                  <a:pt x="381968" y="107566"/>
                  <a:pt x="390748" y="106103"/>
                </a:cubicBezTo>
                <a:cubicBezTo>
                  <a:pt x="398066" y="106103"/>
                  <a:pt x="403188" y="106103"/>
                  <a:pt x="406115" y="106103"/>
                </a:cubicBezTo>
                <a:cubicBezTo>
                  <a:pt x="409042" y="110493"/>
                  <a:pt x="412701" y="114884"/>
                  <a:pt x="417091" y="119274"/>
                </a:cubicBezTo>
                <a:close/>
                <a:moveTo>
                  <a:pt x="423677" y="11709"/>
                </a:moveTo>
                <a:cubicBezTo>
                  <a:pt x="425140" y="10245"/>
                  <a:pt x="428067" y="10977"/>
                  <a:pt x="432457" y="13904"/>
                </a:cubicBezTo>
                <a:cubicBezTo>
                  <a:pt x="439775" y="19758"/>
                  <a:pt x="451483" y="28539"/>
                  <a:pt x="467581" y="40247"/>
                </a:cubicBezTo>
                <a:cubicBezTo>
                  <a:pt x="480752" y="47564"/>
                  <a:pt x="488801" y="52686"/>
                  <a:pt x="491728" y="55613"/>
                </a:cubicBezTo>
                <a:cubicBezTo>
                  <a:pt x="497582" y="60003"/>
                  <a:pt x="500509" y="63662"/>
                  <a:pt x="500509" y="66589"/>
                </a:cubicBezTo>
                <a:cubicBezTo>
                  <a:pt x="500509" y="69516"/>
                  <a:pt x="497582" y="71711"/>
                  <a:pt x="491728" y="73175"/>
                </a:cubicBezTo>
                <a:cubicBezTo>
                  <a:pt x="482947" y="76102"/>
                  <a:pt x="479289" y="81956"/>
                  <a:pt x="480752" y="90736"/>
                </a:cubicBezTo>
                <a:cubicBezTo>
                  <a:pt x="479289" y="106835"/>
                  <a:pt x="478557" y="141226"/>
                  <a:pt x="478557" y="193912"/>
                </a:cubicBezTo>
                <a:cubicBezTo>
                  <a:pt x="478557" y="198302"/>
                  <a:pt x="477825" y="201229"/>
                  <a:pt x="476362" y="202692"/>
                </a:cubicBezTo>
                <a:cubicBezTo>
                  <a:pt x="467581" y="207083"/>
                  <a:pt x="450019" y="212937"/>
                  <a:pt x="423677" y="220254"/>
                </a:cubicBezTo>
                <a:cubicBezTo>
                  <a:pt x="416359" y="221718"/>
                  <a:pt x="413432" y="219522"/>
                  <a:pt x="414896" y="213668"/>
                </a:cubicBezTo>
                <a:lnTo>
                  <a:pt x="414896" y="202692"/>
                </a:lnTo>
                <a:cubicBezTo>
                  <a:pt x="407578" y="202692"/>
                  <a:pt x="399529" y="202692"/>
                  <a:pt x="390748" y="202692"/>
                </a:cubicBezTo>
                <a:lnTo>
                  <a:pt x="289769" y="207083"/>
                </a:lnTo>
                <a:cubicBezTo>
                  <a:pt x="289769" y="212937"/>
                  <a:pt x="288305" y="216595"/>
                  <a:pt x="285378" y="218059"/>
                </a:cubicBezTo>
                <a:cubicBezTo>
                  <a:pt x="266353" y="225376"/>
                  <a:pt x="248791" y="230498"/>
                  <a:pt x="232693" y="233425"/>
                </a:cubicBezTo>
                <a:cubicBezTo>
                  <a:pt x="229766" y="234889"/>
                  <a:pt x="227571" y="234889"/>
                  <a:pt x="226107" y="233425"/>
                </a:cubicBezTo>
                <a:cubicBezTo>
                  <a:pt x="226107" y="233425"/>
                  <a:pt x="226107" y="231962"/>
                  <a:pt x="226107" y="229035"/>
                </a:cubicBezTo>
                <a:cubicBezTo>
                  <a:pt x="226107" y="218791"/>
                  <a:pt x="226107" y="196839"/>
                  <a:pt x="226107" y="163179"/>
                </a:cubicBezTo>
                <a:cubicBezTo>
                  <a:pt x="227571" y="123665"/>
                  <a:pt x="228302" y="95859"/>
                  <a:pt x="228302" y="79760"/>
                </a:cubicBezTo>
                <a:cubicBezTo>
                  <a:pt x="228302" y="63662"/>
                  <a:pt x="228302" y="47564"/>
                  <a:pt x="228302" y="31466"/>
                </a:cubicBezTo>
                <a:cubicBezTo>
                  <a:pt x="226839" y="27075"/>
                  <a:pt x="226839" y="24148"/>
                  <a:pt x="228302" y="22685"/>
                </a:cubicBezTo>
                <a:cubicBezTo>
                  <a:pt x="229766" y="21221"/>
                  <a:pt x="231961" y="21221"/>
                  <a:pt x="234888" y="22685"/>
                </a:cubicBezTo>
                <a:cubicBezTo>
                  <a:pt x="243669" y="25612"/>
                  <a:pt x="258304" y="31466"/>
                  <a:pt x="278792" y="40247"/>
                </a:cubicBezTo>
                <a:cubicBezTo>
                  <a:pt x="283183" y="41710"/>
                  <a:pt x="286842" y="43173"/>
                  <a:pt x="289769" y="44637"/>
                </a:cubicBezTo>
                <a:lnTo>
                  <a:pt x="406115" y="40247"/>
                </a:lnTo>
                <a:cubicBezTo>
                  <a:pt x="410505" y="40247"/>
                  <a:pt x="414164" y="38051"/>
                  <a:pt x="417091" y="33661"/>
                </a:cubicBezTo>
                <a:cubicBezTo>
                  <a:pt x="420018" y="29270"/>
                  <a:pt x="421481" y="24148"/>
                  <a:pt x="421481" y="18294"/>
                </a:cubicBezTo>
                <a:cubicBezTo>
                  <a:pt x="422945" y="13904"/>
                  <a:pt x="423677" y="11709"/>
                  <a:pt x="423677" y="11709"/>
                </a:cubicBezTo>
                <a:close/>
                <a:moveTo>
                  <a:pt x="83418" y="733"/>
                </a:moveTo>
                <a:cubicBezTo>
                  <a:pt x="84882" y="-731"/>
                  <a:pt x="88540" y="1"/>
                  <a:pt x="94394" y="2928"/>
                </a:cubicBezTo>
                <a:cubicBezTo>
                  <a:pt x="114883" y="8782"/>
                  <a:pt x="132445" y="16099"/>
                  <a:pt x="147080" y="24880"/>
                </a:cubicBezTo>
                <a:cubicBezTo>
                  <a:pt x="151470" y="26343"/>
                  <a:pt x="153665" y="30002"/>
                  <a:pt x="153665" y="35856"/>
                </a:cubicBezTo>
                <a:cubicBezTo>
                  <a:pt x="152202" y="46100"/>
                  <a:pt x="151470" y="65857"/>
                  <a:pt x="151470" y="95127"/>
                </a:cubicBezTo>
                <a:lnTo>
                  <a:pt x="151470" y="123665"/>
                </a:lnTo>
                <a:cubicBezTo>
                  <a:pt x="166105" y="120738"/>
                  <a:pt x="180008" y="118543"/>
                  <a:pt x="193179" y="117079"/>
                </a:cubicBezTo>
                <a:cubicBezTo>
                  <a:pt x="201960" y="127323"/>
                  <a:pt x="210009" y="136104"/>
                  <a:pt x="217326" y="143422"/>
                </a:cubicBezTo>
                <a:cubicBezTo>
                  <a:pt x="218790" y="146349"/>
                  <a:pt x="219522" y="148544"/>
                  <a:pt x="219522" y="150007"/>
                </a:cubicBezTo>
                <a:cubicBezTo>
                  <a:pt x="218058" y="151471"/>
                  <a:pt x="215131" y="152202"/>
                  <a:pt x="210741" y="152202"/>
                </a:cubicBezTo>
                <a:cubicBezTo>
                  <a:pt x="187325" y="152202"/>
                  <a:pt x="168300" y="152934"/>
                  <a:pt x="153665" y="154398"/>
                </a:cubicBezTo>
                <a:lnTo>
                  <a:pt x="151470" y="154398"/>
                </a:lnTo>
                <a:cubicBezTo>
                  <a:pt x="151470" y="179277"/>
                  <a:pt x="151470" y="204888"/>
                  <a:pt x="151470" y="231230"/>
                </a:cubicBezTo>
                <a:lnTo>
                  <a:pt x="206350" y="211473"/>
                </a:lnTo>
                <a:lnTo>
                  <a:pt x="212936" y="222449"/>
                </a:lnTo>
                <a:cubicBezTo>
                  <a:pt x="195374" y="235621"/>
                  <a:pt x="174886" y="250255"/>
                  <a:pt x="151470" y="266354"/>
                </a:cubicBezTo>
                <a:cubicBezTo>
                  <a:pt x="151470" y="279525"/>
                  <a:pt x="151470" y="291965"/>
                  <a:pt x="151470" y="303672"/>
                </a:cubicBezTo>
                <a:cubicBezTo>
                  <a:pt x="150006" y="375383"/>
                  <a:pt x="145616" y="419287"/>
                  <a:pt x="138299" y="435385"/>
                </a:cubicBezTo>
                <a:cubicBezTo>
                  <a:pt x="128054" y="467582"/>
                  <a:pt x="110493" y="496119"/>
                  <a:pt x="85614" y="520999"/>
                </a:cubicBezTo>
                <a:cubicBezTo>
                  <a:pt x="73906" y="531243"/>
                  <a:pt x="65857" y="534902"/>
                  <a:pt x="61466" y="531975"/>
                </a:cubicBezTo>
                <a:cubicBezTo>
                  <a:pt x="57076" y="529048"/>
                  <a:pt x="57076" y="520267"/>
                  <a:pt x="61466" y="505632"/>
                </a:cubicBezTo>
                <a:cubicBezTo>
                  <a:pt x="64393" y="490997"/>
                  <a:pt x="62198" y="480021"/>
                  <a:pt x="54881" y="472704"/>
                </a:cubicBezTo>
                <a:cubicBezTo>
                  <a:pt x="46100" y="460996"/>
                  <a:pt x="29270" y="444898"/>
                  <a:pt x="4391" y="424409"/>
                </a:cubicBezTo>
                <a:lnTo>
                  <a:pt x="13171" y="413433"/>
                </a:lnTo>
                <a:lnTo>
                  <a:pt x="74637" y="435385"/>
                </a:lnTo>
                <a:cubicBezTo>
                  <a:pt x="79028" y="410506"/>
                  <a:pt x="82687" y="370260"/>
                  <a:pt x="85614" y="314648"/>
                </a:cubicBezTo>
                <a:cubicBezTo>
                  <a:pt x="82687" y="316112"/>
                  <a:pt x="78296" y="319039"/>
                  <a:pt x="72442" y="323429"/>
                </a:cubicBezTo>
                <a:cubicBezTo>
                  <a:pt x="63661" y="329283"/>
                  <a:pt x="57076" y="333674"/>
                  <a:pt x="52685" y="336601"/>
                </a:cubicBezTo>
                <a:cubicBezTo>
                  <a:pt x="48295" y="339527"/>
                  <a:pt x="44636" y="339527"/>
                  <a:pt x="41709" y="336601"/>
                </a:cubicBezTo>
                <a:cubicBezTo>
                  <a:pt x="41709" y="338064"/>
                  <a:pt x="40977" y="338064"/>
                  <a:pt x="39514" y="336601"/>
                </a:cubicBezTo>
                <a:cubicBezTo>
                  <a:pt x="38051" y="333674"/>
                  <a:pt x="35124" y="330015"/>
                  <a:pt x="30733" y="325624"/>
                </a:cubicBezTo>
                <a:cubicBezTo>
                  <a:pt x="17562" y="308063"/>
                  <a:pt x="8781" y="293428"/>
                  <a:pt x="4391" y="281720"/>
                </a:cubicBezTo>
                <a:lnTo>
                  <a:pt x="85614" y="253182"/>
                </a:lnTo>
                <a:cubicBezTo>
                  <a:pt x="85614" y="222449"/>
                  <a:pt x="85614" y="190985"/>
                  <a:pt x="85614" y="158788"/>
                </a:cubicBezTo>
                <a:lnTo>
                  <a:pt x="74637" y="158788"/>
                </a:lnTo>
                <a:cubicBezTo>
                  <a:pt x="57076" y="161715"/>
                  <a:pt x="40977" y="163179"/>
                  <a:pt x="26343" y="163179"/>
                </a:cubicBezTo>
                <a:lnTo>
                  <a:pt x="6586" y="132446"/>
                </a:lnTo>
                <a:cubicBezTo>
                  <a:pt x="15367" y="132446"/>
                  <a:pt x="27806" y="131714"/>
                  <a:pt x="43904" y="130250"/>
                </a:cubicBezTo>
                <a:cubicBezTo>
                  <a:pt x="54149" y="130250"/>
                  <a:pt x="61466" y="130250"/>
                  <a:pt x="65857" y="130250"/>
                </a:cubicBezTo>
                <a:lnTo>
                  <a:pt x="85614" y="128055"/>
                </a:lnTo>
                <a:lnTo>
                  <a:pt x="85614" y="95127"/>
                </a:lnTo>
                <a:cubicBezTo>
                  <a:pt x="85614" y="55613"/>
                  <a:pt x="84882" y="27807"/>
                  <a:pt x="83418" y="11709"/>
                </a:cubicBezTo>
                <a:cubicBezTo>
                  <a:pt x="81955" y="5855"/>
                  <a:pt x="81955" y="2196"/>
                  <a:pt x="83418" y="733"/>
                </a:cubicBezTo>
                <a:close/>
              </a:path>
            </a:pathLst>
          </a:custGeom>
          <a:solidFill>
            <a:schemeClr val="bg1"/>
          </a:solidFill>
          <a:ln>
            <a:noFill/>
          </a:ln>
          <a:effectLst>
            <a:outerShdw blurRad="38100" dist="38100" dir="2700000" algn="tl">
              <a:srgbClr val="000000">
                <a:alpha val="43137"/>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4400" dirty="0">
              <a:solidFill>
                <a:schemeClr val="bg1"/>
              </a:solidFill>
              <a:effectLst>
                <a:outerShdw blurRad="38100" dist="38100" dir="2700000" algn="tl">
                  <a:srgbClr val="000000">
                    <a:alpha val="43137"/>
                  </a:srgbClr>
                </a:outerShdw>
              </a:effectLst>
              <a:latin typeface="方正颜宋简体_中" panose="02000000000000000000" pitchFamily="2" charset="-122"/>
              <a:ea typeface="方正颜宋简体_中" panose="02000000000000000000" pitchFamily="2" charset="-122"/>
              <a:cs typeface="方正颜宋简体_中" panose="02000000000000000000" pitchFamily="2" charset="-122"/>
            </a:endParaRPr>
          </a:p>
        </p:txBody>
      </p:sp>
      <p:sp>
        <p:nvSpPr>
          <p:cNvPr id="9" name="文本框 8"/>
          <p:cNvSpPr txBox="1"/>
          <p:nvPr/>
        </p:nvSpPr>
        <p:spPr>
          <a:xfrm>
            <a:off x="5019638" y="1716967"/>
            <a:ext cx="3871444" cy="3283912"/>
          </a:xfrm>
          <a:prstGeom prst="rect">
            <a:avLst/>
          </a:prstGeom>
          <a:noFill/>
        </p:spPr>
        <p:txBody>
          <a:bodyPr wrap="square" tIns="0" rtlCol="0">
            <a:spAutoFit/>
          </a:bodyPr>
          <a:lstStyle/>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1.1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问题引入</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1.2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问题求解</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1.3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数据结构定义</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1.4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算法分析及优化</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应用场景</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12" presetClass="entr" presetSubtype="2" fill="hold" grpId="0" nodeType="withEffect">
                                  <p:stCondLst>
                                    <p:cond delay="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p:tgtEl>
                                          <p:spTgt spid="11"/>
                                        </p:tgtEl>
                                        <p:attrNameLst>
                                          <p:attrName>ppt_x</p:attrName>
                                        </p:attrNameLst>
                                      </p:cBhvr>
                                      <p:tavLst>
                                        <p:tav tm="0">
                                          <p:val>
                                            <p:strVal val="#ppt_x+#ppt_w*1.125000"/>
                                          </p:val>
                                        </p:tav>
                                        <p:tav tm="100000">
                                          <p:val>
                                            <p:strVal val="#ppt_x"/>
                                          </p:val>
                                        </p:tav>
                                      </p:tavLst>
                                    </p:anim>
                                    <p:animEffect transition="in" filter="wipe(left)">
                                      <p:cBhvr>
                                        <p:cTn id="16" dur="500"/>
                                        <p:tgtEl>
                                          <p:spTgt spid="11"/>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par>
                                <p:cTn id="21" presetID="10" presetClass="entr" presetSubtype="0" fill="hold" grpId="0" nodeType="withEffect">
                                  <p:stCondLst>
                                    <p:cond delay="1000"/>
                                  </p:stCondLst>
                                  <p:iterate type="wd">
                                    <p:tmPct val="10000"/>
                                  </p:iterate>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11" grpId="0" animBg="1"/>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20226" t="32053" r="20333"/>
          <a:stretch>
            <a:fillRect/>
          </a:stretch>
        </p:blipFill>
        <p:spPr>
          <a:xfrm>
            <a:off x="-38911" y="-77822"/>
            <a:ext cx="7247108" cy="3570513"/>
          </a:xfrm>
          <a:prstGeom prst="rect">
            <a:avLst/>
          </a:prstGeom>
        </p:spPr>
      </p:pic>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t="54756" r="67172"/>
          <a:stretch>
            <a:fillRect/>
          </a:stretch>
        </p:blipFill>
        <p:spPr>
          <a:xfrm>
            <a:off x="8244776" y="-48638"/>
            <a:ext cx="4002347" cy="2377520"/>
          </a:xfrm>
          <a:prstGeom prst="rect">
            <a:avLst/>
          </a:prstGeom>
        </p:spPr>
      </p:pic>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4826" b="55447"/>
          <a:stretch>
            <a:fillRect/>
          </a:stretch>
        </p:blipFill>
        <p:spPr>
          <a:xfrm>
            <a:off x="-24384" y="4587109"/>
            <a:ext cx="9165288" cy="2546903"/>
          </a:xfrm>
          <a:prstGeom prst="rect">
            <a:avLst/>
          </a:prstGeom>
        </p:spPr>
      </p:pic>
      <p:grpSp>
        <p:nvGrpSpPr>
          <p:cNvPr id="14" name="组合 13"/>
          <p:cNvGrpSpPr/>
          <p:nvPr/>
        </p:nvGrpSpPr>
        <p:grpSpPr>
          <a:xfrm>
            <a:off x="-875295" y="-875664"/>
            <a:ext cx="2974038" cy="2745105"/>
            <a:chOff x="6175344" y="342254"/>
            <a:chExt cx="7829785" cy="7227071"/>
          </a:xfrm>
        </p:grpSpPr>
        <p:sp>
          <p:nvSpPr>
            <p:cNvPr id="15" name="六边形 1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840" y="635784"/>
            <a:ext cx="823697" cy="760292"/>
            <a:chOff x="6175344" y="342254"/>
            <a:chExt cx="7829785" cy="7227071"/>
          </a:xfrm>
        </p:grpSpPr>
        <p:sp>
          <p:nvSpPr>
            <p:cNvPr id="18" name="六边形 17"/>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矩形: 圆角 7"/>
          <p:cNvSpPr/>
          <p:nvPr/>
        </p:nvSpPr>
        <p:spPr>
          <a:xfrm>
            <a:off x="2421652" y="2038221"/>
            <a:ext cx="7054775" cy="3118500"/>
          </a:xfrm>
          <a:prstGeom prst="roundRect">
            <a:avLst>
              <a:gd name="adj" fmla="val 0"/>
            </a:avLst>
          </a:prstGeom>
          <a:solidFill>
            <a:schemeClr val="tx1">
              <a:lumMod val="95000"/>
              <a:lumOff val="5000"/>
              <a:alpha val="5000"/>
            </a:schemeClr>
          </a:solidFill>
          <a:ln>
            <a:solidFill>
              <a:schemeClr val="bg1"/>
            </a:solid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7" name="组合 36"/>
          <p:cNvGrpSpPr/>
          <p:nvPr/>
        </p:nvGrpSpPr>
        <p:grpSpPr>
          <a:xfrm>
            <a:off x="7558543" y="954064"/>
            <a:ext cx="5262302" cy="5007863"/>
            <a:chOff x="6175345" y="153244"/>
            <a:chExt cx="7792878" cy="7416082"/>
          </a:xfrm>
        </p:grpSpPr>
        <p:grpSp>
          <p:nvGrpSpPr>
            <p:cNvPr id="32" name="组合 31"/>
            <p:cNvGrpSpPr/>
            <p:nvPr/>
          </p:nvGrpSpPr>
          <p:grpSpPr>
            <a:xfrm>
              <a:off x="6175345" y="342257"/>
              <a:ext cx="7792878" cy="7227069"/>
              <a:chOff x="5983104" y="1708488"/>
              <a:chExt cx="4080721" cy="3784437"/>
            </a:xfrm>
          </p:grpSpPr>
          <p:sp>
            <p:nvSpPr>
              <p:cNvPr id="33" name="六边形 32"/>
              <p:cNvSpPr/>
              <p:nvPr/>
            </p:nvSpPr>
            <p:spPr>
              <a:xfrm rot="5400000">
                <a:off x="5811401" y="1880191"/>
                <a:ext cx="3784437" cy="3441032"/>
              </a:xfrm>
              <a:prstGeom prst="hexagon">
                <a:avLst>
                  <a:gd name="adj" fmla="val 30493"/>
                  <a:gd name="vf" fmla="val 115470"/>
                </a:avLst>
              </a:prstGeom>
              <a:gradFill>
                <a:gsLst>
                  <a:gs pos="77000">
                    <a:srgbClr val="016773"/>
                  </a:gs>
                  <a:gs pos="100000">
                    <a:srgbClr val="00768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平行四边形 33"/>
              <p:cNvSpPr/>
              <p:nvPr/>
            </p:nvSpPr>
            <p:spPr>
              <a:xfrm rot="19714174">
                <a:off x="7064019" y="3212601"/>
                <a:ext cx="2999806" cy="1616793"/>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文本框 35"/>
            <p:cNvSpPr txBox="1"/>
            <p:nvPr/>
          </p:nvSpPr>
          <p:spPr>
            <a:xfrm rot="1849986">
              <a:off x="8151150" y="153244"/>
              <a:ext cx="4944370" cy="2163608"/>
            </a:xfrm>
            <a:prstGeom prst="rect">
              <a:avLst/>
            </a:prstGeom>
            <a:noFill/>
          </p:spPr>
          <p:txBody>
            <a:bodyPr wrap="square" rtlCol="0">
              <a:noAutofit/>
              <a:scene3d>
                <a:camera prst="isometricTopUp">
                  <a:rot lat="19176265" lon="2388000" rev="19890000"/>
                </a:camera>
                <a:lightRig rig="threePt" dir="t"/>
              </a:scene3d>
            </a:bodyPr>
            <a:lstStyle/>
            <a:p>
              <a:pPr algn="ctr"/>
              <a:r>
                <a:rPr lang="en-US" altLang="zh-CN" sz="11500" b="1" dirty="0">
                  <a:gradFill>
                    <a:gsLst>
                      <a:gs pos="30000">
                        <a:srgbClr val="007684"/>
                      </a:gs>
                      <a:gs pos="83000">
                        <a:srgbClr val="016773"/>
                      </a:gs>
                    </a:gsLst>
                    <a:lin ang="5400000" scaled="0"/>
                  </a:gradFill>
                  <a:latin typeface="Bauhaus 93" panose="04030905020B02020C02" pitchFamily="82" charset="0"/>
                  <a:ea typeface="Segoe UI Black" panose="020B0A02040204020203" pitchFamily="34" charset="0"/>
                </a:rPr>
                <a:t>101</a:t>
              </a:r>
              <a:endParaRPr lang="zh-CN" altLang="en-US" sz="11500" b="1" dirty="0">
                <a:gradFill>
                  <a:gsLst>
                    <a:gs pos="30000">
                      <a:srgbClr val="007684"/>
                    </a:gs>
                    <a:gs pos="83000">
                      <a:srgbClr val="016773"/>
                    </a:gs>
                  </a:gsLst>
                  <a:lin ang="5400000" scaled="0"/>
                </a:gradFill>
                <a:latin typeface="Bauhaus 93" panose="04030905020B02020C02" pitchFamily="82" charset="0"/>
              </a:endParaRPr>
            </a:p>
          </p:txBody>
        </p:sp>
      </p:grpSp>
      <p:grpSp>
        <p:nvGrpSpPr>
          <p:cNvPr id="23" name="组合 22"/>
          <p:cNvGrpSpPr/>
          <p:nvPr/>
        </p:nvGrpSpPr>
        <p:grpSpPr>
          <a:xfrm>
            <a:off x="3774000" y="4177005"/>
            <a:ext cx="4644000" cy="124808"/>
            <a:chOff x="3774000" y="4177005"/>
            <a:chExt cx="4644000" cy="124808"/>
          </a:xfrm>
        </p:grpSpPr>
        <p:pic>
          <p:nvPicPr>
            <p:cNvPr id="24" name="图片 23"/>
            <p:cNvPicPr>
              <a:picLocks noChangeAspect="1" noChangeArrowheads="1"/>
            </p:cNvPicPr>
            <p:nvPr/>
          </p:nvPicPr>
          <p:blipFill>
            <a:blip r:embed="rId4">
              <a:biLevel thresh="50000"/>
              <a:grayscl/>
              <a:extLst>
                <a:ext uri="{28A0092B-C50C-407E-A947-70E740481C1C}">
                  <a14:useLocalDpi xmlns:a14="http://schemas.microsoft.com/office/drawing/2010/main" val="0"/>
                </a:ext>
              </a:extLst>
            </a:blip>
            <a:srcRect l="88019" t="22713" r="2956" b="25211"/>
            <a:stretch>
              <a:fillRect/>
            </a:stretch>
          </p:blipFill>
          <p:spPr bwMode="auto">
            <a:xfrm rot="5400000">
              <a:off x="6033596" y="1917409"/>
              <a:ext cx="124808" cy="46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cxnSp>
          <p:nvCxnSpPr>
            <p:cNvPr id="25" name="直接连接符 24"/>
            <p:cNvCxnSpPr/>
            <p:nvPr/>
          </p:nvCxnSpPr>
          <p:spPr>
            <a:xfrm>
              <a:off x="3936000" y="4177005"/>
              <a:ext cx="4320000" cy="0"/>
            </a:xfrm>
            <a:prstGeom prst="line">
              <a:avLst/>
            </a:prstGeom>
            <a:ln w="12700">
              <a:gradFill>
                <a:gsLst>
                  <a:gs pos="0">
                    <a:schemeClr val="accent1">
                      <a:lumMod val="5000"/>
                      <a:lumOff val="95000"/>
                      <a:alpha val="0"/>
                    </a:schemeClr>
                  </a:gs>
                  <a:gs pos="69000">
                    <a:schemeClr val="bg1"/>
                  </a:gs>
                  <a:gs pos="100000">
                    <a:schemeClr val="bg1">
                      <a:alpha val="0"/>
                    </a:schemeClr>
                  </a:gs>
                  <a:gs pos="40000">
                    <a:schemeClr val="bg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890173" y="4315438"/>
            <a:ext cx="2268815" cy="2101347"/>
            <a:chOff x="6175344" y="342254"/>
            <a:chExt cx="7803037" cy="7227071"/>
          </a:xfrm>
        </p:grpSpPr>
        <p:sp>
          <p:nvSpPr>
            <p:cNvPr id="6" name="六边形 5"/>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174548" y="5375868"/>
            <a:ext cx="1123874" cy="1040917"/>
            <a:chOff x="6175344" y="342254"/>
            <a:chExt cx="7803037" cy="7227071"/>
          </a:xfrm>
        </p:grpSpPr>
        <p:sp>
          <p:nvSpPr>
            <p:cNvPr id="12" name="六边形 11"/>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10709077" y="4985964"/>
            <a:ext cx="1077639" cy="994687"/>
            <a:chOff x="6175344" y="342254"/>
            <a:chExt cx="7829785" cy="7227071"/>
          </a:xfrm>
        </p:grpSpPr>
        <p:sp>
          <p:nvSpPr>
            <p:cNvPr id="45" name="六边形 4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平行四边形 4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4453603" y="2835325"/>
            <a:ext cx="757461" cy="1054024"/>
          </a:xfrm>
          <a:custGeom>
            <a:avLst/>
            <a:gdLst/>
            <a:ahLst/>
            <a:cxnLst/>
            <a:rect l="l" t="t" r="r" b="b"/>
            <a:pathLst>
              <a:path w="757461" h="1054024">
                <a:moveTo>
                  <a:pt x="339552" y="504974"/>
                </a:moveTo>
                <a:lnTo>
                  <a:pt x="339552" y="583332"/>
                </a:lnTo>
                <a:lnTo>
                  <a:pt x="404850" y="583332"/>
                </a:lnTo>
                <a:lnTo>
                  <a:pt x="404850" y="504974"/>
                </a:lnTo>
                <a:close/>
                <a:moveTo>
                  <a:pt x="513681" y="422263"/>
                </a:moveTo>
                <a:cubicBezTo>
                  <a:pt x="563017" y="471599"/>
                  <a:pt x="587685" y="528191"/>
                  <a:pt x="587685" y="592038"/>
                </a:cubicBezTo>
                <a:cubicBezTo>
                  <a:pt x="587685" y="623962"/>
                  <a:pt x="578979" y="642826"/>
                  <a:pt x="561566" y="648630"/>
                </a:cubicBezTo>
                <a:cubicBezTo>
                  <a:pt x="526740" y="654434"/>
                  <a:pt x="510778" y="638473"/>
                  <a:pt x="513681" y="600745"/>
                </a:cubicBezTo>
                <a:cubicBezTo>
                  <a:pt x="519485" y="545604"/>
                  <a:pt x="516583" y="487561"/>
                  <a:pt x="504974" y="426616"/>
                </a:cubicBezTo>
                <a:close/>
                <a:moveTo>
                  <a:pt x="339552" y="365671"/>
                </a:moveTo>
                <a:lnTo>
                  <a:pt x="339552" y="439675"/>
                </a:lnTo>
                <a:lnTo>
                  <a:pt x="404850" y="439675"/>
                </a:lnTo>
                <a:lnTo>
                  <a:pt x="404850" y="365671"/>
                </a:lnTo>
                <a:close/>
                <a:moveTo>
                  <a:pt x="104478" y="252487"/>
                </a:moveTo>
                <a:lnTo>
                  <a:pt x="222015" y="296019"/>
                </a:lnTo>
                <a:lnTo>
                  <a:pt x="187189" y="339551"/>
                </a:lnTo>
                <a:lnTo>
                  <a:pt x="187189" y="796640"/>
                </a:lnTo>
                <a:cubicBezTo>
                  <a:pt x="204602" y="785031"/>
                  <a:pt x="230721" y="766167"/>
                  <a:pt x="265547" y="740048"/>
                </a:cubicBezTo>
                <a:lnTo>
                  <a:pt x="274253" y="748754"/>
                </a:lnTo>
                <a:cubicBezTo>
                  <a:pt x="227819" y="861938"/>
                  <a:pt x="162521" y="949003"/>
                  <a:pt x="78358" y="1009948"/>
                </a:cubicBezTo>
                <a:cubicBezTo>
                  <a:pt x="63848" y="969318"/>
                  <a:pt x="49337" y="927236"/>
                  <a:pt x="34826" y="883704"/>
                </a:cubicBezTo>
                <a:cubicBezTo>
                  <a:pt x="40630" y="880802"/>
                  <a:pt x="49337" y="876449"/>
                  <a:pt x="60946" y="870645"/>
                </a:cubicBezTo>
                <a:cubicBezTo>
                  <a:pt x="66750" y="864840"/>
                  <a:pt x="71103" y="861938"/>
                  <a:pt x="74005" y="861938"/>
                </a:cubicBezTo>
                <a:lnTo>
                  <a:pt x="74005" y="378730"/>
                </a:lnTo>
                <a:lnTo>
                  <a:pt x="0" y="378730"/>
                </a:lnTo>
                <a:lnTo>
                  <a:pt x="0" y="304726"/>
                </a:lnTo>
                <a:lnTo>
                  <a:pt x="65299" y="304726"/>
                </a:lnTo>
                <a:close/>
                <a:moveTo>
                  <a:pt x="339552" y="226368"/>
                </a:moveTo>
                <a:lnTo>
                  <a:pt x="339552" y="291666"/>
                </a:lnTo>
                <a:lnTo>
                  <a:pt x="404850" y="291666"/>
                </a:lnTo>
                <a:lnTo>
                  <a:pt x="404850" y="226368"/>
                </a:lnTo>
                <a:close/>
                <a:moveTo>
                  <a:pt x="605098" y="4353"/>
                </a:moveTo>
                <a:lnTo>
                  <a:pt x="713929" y="4353"/>
                </a:lnTo>
                <a:lnTo>
                  <a:pt x="713929" y="252487"/>
                </a:lnTo>
                <a:lnTo>
                  <a:pt x="757461" y="252487"/>
                </a:lnTo>
                <a:lnTo>
                  <a:pt x="757461" y="330845"/>
                </a:lnTo>
                <a:lnTo>
                  <a:pt x="713929" y="330845"/>
                </a:lnTo>
                <a:lnTo>
                  <a:pt x="713929" y="983828"/>
                </a:lnTo>
                <a:cubicBezTo>
                  <a:pt x="713929" y="1027361"/>
                  <a:pt x="670397" y="1050578"/>
                  <a:pt x="583332" y="1053480"/>
                </a:cubicBezTo>
                <a:cubicBezTo>
                  <a:pt x="568821" y="1053480"/>
                  <a:pt x="561566" y="1047676"/>
                  <a:pt x="561566" y="1036067"/>
                </a:cubicBezTo>
                <a:cubicBezTo>
                  <a:pt x="561566" y="998339"/>
                  <a:pt x="544153" y="975122"/>
                  <a:pt x="509327" y="966415"/>
                </a:cubicBezTo>
                <a:lnTo>
                  <a:pt x="509327" y="953356"/>
                </a:lnTo>
                <a:cubicBezTo>
                  <a:pt x="578979" y="962062"/>
                  <a:pt x="610903" y="956258"/>
                  <a:pt x="605098" y="935943"/>
                </a:cubicBezTo>
                <a:lnTo>
                  <a:pt x="605098" y="330845"/>
                </a:lnTo>
                <a:lnTo>
                  <a:pt x="509327" y="330845"/>
                </a:lnTo>
                <a:lnTo>
                  <a:pt x="509327" y="252487"/>
                </a:lnTo>
                <a:lnTo>
                  <a:pt x="605098" y="252487"/>
                </a:lnTo>
                <a:close/>
                <a:moveTo>
                  <a:pt x="56592" y="4353"/>
                </a:moveTo>
                <a:cubicBezTo>
                  <a:pt x="134950" y="24668"/>
                  <a:pt x="182836" y="62396"/>
                  <a:pt x="200249" y="117537"/>
                </a:cubicBezTo>
                <a:cubicBezTo>
                  <a:pt x="214759" y="158167"/>
                  <a:pt x="201700" y="187189"/>
                  <a:pt x="161070" y="204601"/>
                </a:cubicBezTo>
                <a:cubicBezTo>
                  <a:pt x="123342" y="216210"/>
                  <a:pt x="100125" y="203150"/>
                  <a:pt x="91418" y="165422"/>
                </a:cubicBezTo>
                <a:cubicBezTo>
                  <a:pt x="85614" y="98673"/>
                  <a:pt x="71103" y="46434"/>
                  <a:pt x="47886" y="8706"/>
                </a:cubicBezTo>
                <a:close/>
                <a:moveTo>
                  <a:pt x="313432" y="0"/>
                </a:moveTo>
                <a:lnTo>
                  <a:pt x="430969" y="0"/>
                </a:lnTo>
                <a:cubicBezTo>
                  <a:pt x="413556" y="72554"/>
                  <a:pt x="383084" y="124792"/>
                  <a:pt x="339552" y="156716"/>
                </a:cubicBezTo>
                <a:lnTo>
                  <a:pt x="400497" y="156716"/>
                </a:lnTo>
                <a:lnTo>
                  <a:pt x="426616" y="117537"/>
                </a:lnTo>
                <a:lnTo>
                  <a:pt x="535447" y="152363"/>
                </a:lnTo>
                <a:lnTo>
                  <a:pt x="496268" y="204601"/>
                </a:lnTo>
                <a:lnTo>
                  <a:pt x="496268" y="975122"/>
                </a:lnTo>
                <a:cubicBezTo>
                  <a:pt x="499170" y="1024458"/>
                  <a:pt x="455638" y="1050578"/>
                  <a:pt x="365671" y="1053480"/>
                </a:cubicBezTo>
                <a:cubicBezTo>
                  <a:pt x="348258" y="1056382"/>
                  <a:pt x="341003" y="1047676"/>
                  <a:pt x="343905" y="1027361"/>
                </a:cubicBezTo>
                <a:cubicBezTo>
                  <a:pt x="343905" y="992535"/>
                  <a:pt x="322139" y="972220"/>
                  <a:pt x="278607" y="966415"/>
                </a:cubicBezTo>
                <a:lnTo>
                  <a:pt x="278607" y="953356"/>
                </a:lnTo>
                <a:cubicBezTo>
                  <a:pt x="371475" y="959160"/>
                  <a:pt x="413556" y="951905"/>
                  <a:pt x="404850" y="931590"/>
                </a:cubicBezTo>
                <a:lnTo>
                  <a:pt x="404850" y="766167"/>
                </a:lnTo>
                <a:cubicBezTo>
                  <a:pt x="341003" y="853232"/>
                  <a:pt x="272802" y="912726"/>
                  <a:pt x="200249" y="944649"/>
                </a:cubicBezTo>
                <a:lnTo>
                  <a:pt x="195895" y="935943"/>
                </a:lnTo>
                <a:cubicBezTo>
                  <a:pt x="245232" y="877900"/>
                  <a:pt x="294568" y="782129"/>
                  <a:pt x="343905" y="648630"/>
                </a:cubicBezTo>
                <a:lnTo>
                  <a:pt x="213308" y="648630"/>
                </a:lnTo>
                <a:lnTo>
                  <a:pt x="213308" y="583332"/>
                </a:lnTo>
                <a:lnTo>
                  <a:pt x="248134" y="583332"/>
                </a:lnTo>
                <a:lnTo>
                  <a:pt x="248134" y="130597"/>
                </a:lnTo>
                <a:lnTo>
                  <a:pt x="300373" y="130597"/>
                </a:lnTo>
                <a:cubicBezTo>
                  <a:pt x="311981" y="84162"/>
                  <a:pt x="316335" y="40630"/>
                  <a:pt x="313432"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38" name="文本框 37"/>
          <p:cNvSpPr txBox="1"/>
          <p:nvPr/>
        </p:nvSpPr>
        <p:spPr>
          <a:xfrm>
            <a:off x="5307690" y="2835325"/>
            <a:ext cx="757461" cy="1054024"/>
          </a:xfrm>
          <a:custGeom>
            <a:avLst/>
            <a:gdLst/>
            <a:ahLst/>
            <a:cxnLst/>
            <a:rect l="l" t="t" r="r" b="b"/>
            <a:pathLst>
              <a:path w="757461" h="1054024">
                <a:moveTo>
                  <a:pt x="339552" y="504974"/>
                </a:moveTo>
                <a:lnTo>
                  <a:pt x="339552" y="583332"/>
                </a:lnTo>
                <a:lnTo>
                  <a:pt x="404850" y="583332"/>
                </a:lnTo>
                <a:lnTo>
                  <a:pt x="404850" y="504974"/>
                </a:lnTo>
                <a:close/>
                <a:moveTo>
                  <a:pt x="513681" y="422263"/>
                </a:moveTo>
                <a:cubicBezTo>
                  <a:pt x="563017" y="471599"/>
                  <a:pt x="587685" y="528191"/>
                  <a:pt x="587685" y="592038"/>
                </a:cubicBezTo>
                <a:cubicBezTo>
                  <a:pt x="587685" y="623962"/>
                  <a:pt x="578979" y="642826"/>
                  <a:pt x="561566" y="648630"/>
                </a:cubicBezTo>
                <a:cubicBezTo>
                  <a:pt x="526740" y="654434"/>
                  <a:pt x="510778" y="638473"/>
                  <a:pt x="513681" y="600745"/>
                </a:cubicBezTo>
                <a:cubicBezTo>
                  <a:pt x="519485" y="545604"/>
                  <a:pt x="516583" y="487561"/>
                  <a:pt x="504974" y="426616"/>
                </a:cubicBezTo>
                <a:close/>
                <a:moveTo>
                  <a:pt x="339552" y="365671"/>
                </a:moveTo>
                <a:lnTo>
                  <a:pt x="339552" y="439675"/>
                </a:lnTo>
                <a:lnTo>
                  <a:pt x="404850" y="439675"/>
                </a:lnTo>
                <a:lnTo>
                  <a:pt x="404850" y="365671"/>
                </a:lnTo>
                <a:close/>
                <a:moveTo>
                  <a:pt x="104478" y="252487"/>
                </a:moveTo>
                <a:lnTo>
                  <a:pt x="222015" y="296019"/>
                </a:lnTo>
                <a:lnTo>
                  <a:pt x="187189" y="339551"/>
                </a:lnTo>
                <a:lnTo>
                  <a:pt x="187189" y="796640"/>
                </a:lnTo>
                <a:cubicBezTo>
                  <a:pt x="204602" y="785031"/>
                  <a:pt x="230721" y="766167"/>
                  <a:pt x="265547" y="740048"/>
                </a:cubicBezTo>
                <a:lnTo>
                  <a:pt x="274253" y="748754"/>
                </a:lnTo>
                <a:cubicBezTo>
                  <a:pt x="227819" y="861938"/>
                  <a:pt x="162521" y="949003"/>
                  <a:pt x="78358" y="1009948"/>
                </a:cubicBezTo>
                <a:cubicBezTo>
                  <a:pt x="63848" y="969318"/>
                  <a:pt x="49337" y="927236"/>
                  <a:pt x="34826" y="883704"/>
                </a:cubicBezTo>
                <a:cubicBezTo>
                  <a:pt x="40630" y="880802"/>
                  <a:pt x="49337" y="876449"/>
                  <a:pt x="60946" y="870645"/>
                </a:cubicBezTo>
                <a:cubicBezTo>
                  <a:pt x="66750" y="864840"/>
                  <a:pt x="71103" y="861938"/>
                  <a:pt x="74005" y="861938"/>
                </a:cubicBezTo>
                <a:lnTo>
                  <a:pt x="74005" y="378730"/>
                </a:lnTo>
                <a:lnTo>
                  <a:pt x="0" y="378730"/>
                </a:lnTo>
                <a:lnTo>
                  <a:pt x="0" y="304726"/>
                </a:lnTo>
                <a:lnTo>
                  <a:pt x="65299" y="304726"/>
                </a:lnTo>
                <a:close/>
                <a:moveTo>
                  <a:pt x="339552" y="226368"/>
                </a:moveTo>
                <a:lnTo>
                  <a:pt x="339552" y="291666"/>
                </a:lnTo>
                <a:lnTo>
                  <a:pt x="404850" y="291666"/>
                </a:lnTo>
                <a:lnTo>
                  <a:pt x="404850" y="226368"/>
                </a:lnTo>
                <a:close/>
                <a:moveTo>
                  <a:pt x="605098" y="4353"/>
                </a:moveTo>
                <a:lnTo>
                  <a:pt x="713929" y="4353"/>
                </a:lnTo>
                <a:lnTo>
                  <a:pt x="713929" y="252487"/>
                </a:lnTo>
                <a:lnTo>
                  <a:pt x="757461" y="252487"/>
                </a:lnTo>
                <a:lnTo>
                  <a:pt x="757461" y="330845"/>
                </a:lnTo>
                <a:lnTo>
                  <a:pt x="713929" y="330845"/>
                </a:lnTo>
                <a:lnTo>
                  <a:pt x="713929" y="983828"/>
                </a:lnTo>
                <a:cubicBezTo>
                  <a:pt x="713929" y="1027361"/>
                  <a:pt x="670397" y="1050578"/>
                  <a:pt x="583332" y="1053480"/>
                </a:cubicBezTo>
                <a:cubicBezTo>
                  <a:pt x="568821" y="1053480"/>
                  <a:pt x="561566" y="1047676"/>
                  <a:pt x="561566" y="1036067"/>
                </a:cubicBezTo>
                <a:cubicBezTo>
                  <a:pt x="561566" y="998339"/>
                  <a:pt x="544153" y="975122"/>
                  <a:pt x="509327" y="966415"/>
                </a:cubicBezTo>
                <a:lnTo>
                  <a:pt x="509327" y="953356"/>
                </a:lnTo>
                <a:cubicBezTo>
                  <a:pt x="578979" y="962062"/>
                  <a:pt x="610903" y="956258"/>
                  <a:pt x="605098" y="935943"/>
                </a:cubicBezTo>
                <a:lnTo>
                  <a:pt x="605098" y="330845"/>
                </a:lnTo>
                <a:lnTo>
                  <a:pt x="509327" y="330845"/>
                </a:lnTo>
                <a:lnTo>
                  <a:pt x="509327" y="252487"/>
                </a:lnTo>
                <a:lnTo>
                  <a:pt x="605098" y="252487"/>
                </a:lnTo>
                <a:close/>
                <a:moveTo>
                  <a:pt x="56592" y="4353"/>
                </a:moveTo>
                <a:cubicBezTo>
                  <a:pt x="134950" y="24668"/>
                  <a:pt x="182836" y="62396"/>
                  <a:pt x="200249" y="117537"/>
                </a:cubicBezTo>
                <a:cubicBezTo>
                  <a:pt x="214759" y="158167"/>
                  <a:pt x="201700" y="187189"/>
                  <a:pt x="161070" y="204601"/>
                </a:cubicBezTo>
                <a:cubicBezTo>
                  <a:pt x="123342" y="216210"/>
                  <a:pt x="100125" y="203150"/>
                  <a:pt x="91418" y="165422"/>
                </a:cubicBezTo>
                <a:cubicBezTo>
                  <a:pt x="85614" y="98673"/>
                  <a:pt x="71103" y="46434"/>
                  <a:pt x="47886" y="8706"/>
                </a:cubicBezTo>
                <a:close/>
                <a:moveTo>
                  <a:pt x="313432" y="0"/>
                </a:moveTo>
                <a:lnTo>
                  <a:pt x="430969" y="0"/>
                </a:lnTo>
                <a:cubicBezTo>
                  <a:pt x="413556" y="72554"/>
                  <a:pt x="383084" y="124792"/>
                  <a:pt x="339552" y="156716"/>
                </a:cubicBezTo>
                <a:lnTo>
                  <a:pt x="400497" y="156716"/>
                </a:lnTo>
                <a:lnTo>
                  <a:pt x="426616" y="117537"/>
                </a:lnTo>
                <a:lnTo>
                  <a:pt x="535447" y="152363"/>
                </a:lnTo>
                <a:lnTo>
                  <a:pt x="496268" y="204601"/>
                </a:lnTo>
                <a:lnTo>
                  <a:pt x="496268" y="975122"/>
                </a:lnTo>
                <a:cubicBezTo>
                  <a:pt x="499170" y="1024458"/>
                  <a:pt x="455638" y="1050578"/>
                  <a:pt x="365671" y="1053480"/>
                </a:cubicBezTo>
                <a:cubicBezTo>
                  <a:pt x="348258" y="1056382"/>
                  <a:pt x="341003" y="1047676"/>
                  <a:pt x="343905" y="1027361"/>
                </a:cubicBezTo>
                <a:cubicBezTo>
                  <a:pt x="343905" y="992535"/>
                  <a:pt x="322139" y="972220"/>
                  <a:pt x="278607" y="966415"/>
                </a:cubicBezTo>
                <a:lnTo>
                  <a:pt x="278607" y="953356"/>
                </a:lnTo>
                <a:cubicBezTo>
                  <a:pt x="371475" y="959160"/>
                  <a:pt x="413556" y="951905"/>
                  <a:pt x="404850" y="931590"/>
                </a:cubicBezTo>
                <a:lnTo>
                  <a:pt x="404850" y="766167"/>
                </a:lnTo>
                <a:cubicBezTo>
                  <a:pt x="341003" y="853232"/>
                  <a:pt x="272802" y="912726"/>
                  <a:pt x="200249" y="944649"/>
                </a:cubicBezTo>
                <a:lnTo>
                  <a:pt x="195895" y="935943"/>
                </a:lnTo>
                <a:cubicBezTo>
                  <a:pt x="245232" y="877900"/>
                  <a:pt x="294568" y="782129"/>
                  <a:pt x="343905" y="648630"/>
                </a:cubicBezTo>
                <a:lnTo>
                  <a:pt x="213308" y="648630"/>
                </a:lnTo>
                <a:lnTo>
                  <a:pt x="213308" y="583332"/>
                </a:lnTo>
                <a:lnTo>
                  <a:pt x="248134" y="583332"/>
                </a:lnTo>
                <a:lnTo>
                  <a:pt x="248134" y="130597"/>
                </a:lnTo>
                <a:lnTo>
                  <a:pt x="300373" y="130597"/>
                </a:lnTo>
                <a:cubicBezTo>
                  <a:pt x="311981" y="84162"/>
                  <a:pt x="316335" y="40630"/>
                  <a:pt x="313432"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40" name="文本框 39"/>
          <p:cNvSpPr txBox="1"/>
          <p:nvPr/>
        </p:nvSpPr>
        <p:spPr>
          <a:xfrm>
            <a:off x="6148718" y="2830973"/>
            <a:ext cx="766167" cy="1054879"/>
          </a:xfrm>
          <a:custGeom>
            <a:avLst/>
            <a:gdLst/>
            <a:ahLst/>
            <a:cxnLst/>
            <a:rect l="l" t="t" r="r" b="b"/>
            <a:pathLst>
              <a:path w="766167" h="1054879">
                <a:moveTo>
                  <a:pt x="478854" y="261193"/>
                </a:moveTo>
                <a:lnTo>
                  <a:pt x="578978" y="261193"/>
                </a:lnTo>
                <a:lnTo>
                  <a:pt x="578978" y="470148"/>
                </a:lnTo>
                <a:cubicBezTo>
                  <a:pt x="578978" y="548506"/>
                  <a:pt x="570272" y="619608"/>
                  <a:pt x="552859" y="683456"/>
                </a:cubicBezTo>
                <a:lnTo>
                  <a:pt x="635570" y="683456"/>
                </a:lnTo>
                <a:lnTo>
                  <a:pt x="635570" y="914177"/>
                </a:lnTo>
                <a:cubicBezTo>
                  <a:pt x="635570" y="922883"/>
                  <a:pt x="638472" y="927236"/>
                  <a:pt x="644277" y="927236"/>
                </a:cubicBezTo>
                <a:cubicBezTo>
                  <a:pt x="650081" y="927236"/>
                  <a:pt x="655885" y="924334"/>
                  <a:pt x="661690" y="918530"/>
                </a:cubicBezTo>
                <a:cubicBezTo>
                  <a:pt x="687809" y="874998"/>
                  <a:pt x="712477" y="824210"/>
                  <a:pt x="735694" y="766167"/>
                </a:cubicBezTo>
                <a:lnTo>
                  <a:pt x="748754" y="770520"/>
                </a:lnTo>
                <a:cubicBezTo>
                  <a:pt x="716830" y="854682"/>
                  <a:pt x="718281" y="908372"/>
                  <a:pt x="753107" y="931589"/>
                </a:cubicBezTo>
                <a:cubicBezTo>
                  <a:pt x="761814" y="937394"/>
                  <a:pt x="764716" y="941747"/>
                  <a:pt x="761814" y="944649"/>
                </a:cubicBezTo>
                <a:cubicBezTo>
                  <a:pt x="735694" y="1020105"/>
                  <a:pt x="690711" y="1056382"/>
                  <a:pt x="626864" y="1053480"/>
                </a:cubicBezTo>
                <a:cubicBezTo>
                  <a:pt x="539799" y="1062186"/>
                  <a:pt x="499169" y="1030262"/>
                  <a:pt x="504973" y="957709"/>
                </a:cubicBezTo>
                <a:lnTo>
                  <a:pt x="504973" y="792286"/>
                </a:lnTo>
                <a:cubicBezTo>
                  <a:pt x="458539" y="885155"/>
                  <a:pt x="358415" y="972220"/>
                  <a:pt x="204601" y="1053480"/>
                </a:cubicBezTo>
                <a:lnTo>
                  <a:pt x="200248" y="1040420"/>
                </a:lnTo>
                <a:cubicBezTo>
                  <a:pt x="385985" y="895313"/>
                  <a:pt x="478854" y="705222"/>
                  <a:pt x="478854" y="470148"/>
                </a:cubicBezTo>
                <a:close/>
                <a:moveTo>
                  <a:pt x="644277" y="0"/>
                </a:moveTo>
                <a:lnTo>
                  <a:pt x="766167" y="47885"/>
                </a:lnTo>
                <a:lnTo>
                  <a:pt x="726988" y="100124"/>
                </a:lnTo>
                <a:lnTo>
                  <a:pt x="726988" y="626864"/>
                </a:lnTo>
                <a:lnTo>
                  <a:pt x="605098" y="626864"/>
                </a:lnTo>
                <a:lnTo>
                  <a:pt x="605098" y="134950"/>
                </a:lnTo>
                <a:lnTo>
                  <a:pt x="452735" y="134950"/>
                </a:lnTo>
                <a:lnTo>
                  <a:pt x="452735" y="622511"/>
                </a:lnTo>
                <a:lnTo>
                  <a:pt x="335198" y="622511"/>
                </a:lnTo>
                <a:lnTo>
                  <a:pt x="330845" y="626864"/>
                </a:lnTo>
                <a:lnTo>
                  <a:pt x="330845" y="69651"/>
                </a:lnTo>
                <a:lnTo>
                  <a:pt x="300372" y="117537"/>
                </a:lnTo>
                <a:cubicBezTo>
                  <a:pt x="300372" y="280057"/>
                  <a:pt x="284410" y="415007"/>
                  <a:pt x="252487" y="522386"/>
                </a:cubicBezTo>
                <a:cubicBezTo>
                  <a:pt x="301823" y="618157"/>
                  <a:pt x="327942" y="703771"/>
                  <a:pt x="330845" y="779227"/>
                </a:cubicBezTo>
                <a:cubicBezTo>
                  <a:pt x="330845" y="837270"/>
                  <a:pt x="314883" y="872095"/>
                  <a:pt x="282959" y="883704"/>
                </a:cubicBezTo>
                <a:cubicBezTo>
                  <a:pt x="242329" y="889508"/>
                  <a:pt x="217661" y="866291"/>
                  <a:pt x="208954" y="814052"/>
                </a:cubicBezTo>
                <a:cubicBezTo>
                  <a:pt x="203150" y="767618"/>
                  <a:pt x="197346" y="726988"/>
                  <a:pt x="191541" y="692162"/>
                </a:cubicBezTo>
                <a:cubicBezTo>
                  <a:pt x="142205" y="790835"/>
                  <a:pt x="81260" y="869193"/>
                  <a:pt x="8706" y="927236"/>
                </a:cubicBezTo>
                <a:lnTo>
                  <a:pt x="0" y="922883"/>
                </a:lnTo>
                <a:cubicBezTo>
                  <a:pt x="63847" y="812601"/>
                  <a:pt x="111732" y="679102"/>
                  <a:pt x="143656" y="522386"/>
                </a:cubicBezTo>
                <a:cubicBezTo>
                  <a:pt x="120439" y="444028"/>
                  <a:pt x="87064" y="351160"/>
                  <a:pt x="43532" y="243780"/>
                </a:cubicBezTo>
                <a:cubicBezTo>
                  <a:pt x="40630" y="235074"/>
                  <a:pt x="37728" y="229269"/>
                  <a:pt x="34826" y="226367"/>
                </a:cubicBezTo>
                <a:lnTo>
                  <a:pt x="43532" y="217661"/>
                </a:lnTo>
                <a:cubicBezTo>
                  <a:pt x="84162" y="261193"/>
                  <a:pt x="126243" y="316334"/>
                  <a:pt x="169775" y="383083"/>
                </a:cubicBezTo>
                <a:cubicBezTo>
                  <a:pt x="181384" y="296019"/>
                  <a:pt x="187188" y="216210"/>
                  <a:pt x="187188" y="143656"/>
                </a:cubicBezTo>
                <a:lnTo>
                  <a:pt x="17413" y="143656"/>
                </a:lnTo>
                <a:lnTo>
                  <a:pt x="17413" y="65298"/>
                </a:lnTo>
                <a:lnTo>
                  <a:pt x="187188" y="65298"/>
                </a:lnTo>
                <a:lnTo>
                  <a:pt x="226367" y="13059"/>
                </a:lnTo>
                <a:lnTo>
                  <a:pt x="330845" y="56592"/>
                </a:lnTo>
                <a:lnTo>
                  <a:pt x="330845" y="8706"/>
                </a:lnTo>
                <a:lnTo>
                  <a:pt x="452735" y="8706"/>
                </a:lnTo>
                <a:lnTo>
                  <a:pt x="452735" y="56592"/>
                </a:lnTo>
                <a:lnTo>
                  <a:pt x="600744" y="56592"/>
                </a:ln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42" name="文本框 41"/>
          <p:cNvSpPr txBox="1"/>
          <p:nvPr/>
        </p:nvSpPr>
        <p:spPr>
          <a:xfrm>
            <a:off x="7011511" y="2830973"/>
            <a:ext cx="757461" cy="1057833"/>
          </a:xfrm>
          <a:custGeom>
            <a:avLst/>
            <a:gdLst/>
            <a:ahLst/>
            <a:cxnLst/>
            <a:rect l="l" t="t" r="r" b="b"/>
            <a:pathLst>
              <a:path w="757461" h="1057833">
                <a:moveTo>
                  <a:pt x="252487" y="892410"/>
                </a:moveTo>
                <a:lnTo>
                  <a:pt x="252487" y="940296"/>
                </a:lnTo>
                <a:lnTo>
                  <a:pt x="531093" y="940296"/>
                </a:lnTo>
                <a:lnTo>
                  <a:pt x="531093" y="892410"/>
                </a:lnTo>
                <a:close/>
                <a:moveTo>
                  <a:pt x="252487" y="761814"/>
                </a:moveTo>
                <a:lnTo>
                  <a:pt x="252487" y="818406"/>
                </a:lnTo>
                <a:lnTo>
                  <a:pt x="531093" y="818406"/>
                </a:lnTo>
                <a:lnTo>
                  <a:pt x="531093" y="761814"/>
                </a:lnTo>
                <a:close/>
                <a:moveTo>
                  <a:pt x="252487" y="635570"/>
                </a:moveTo>
                <a:lnTo>
                  <a:pt x="252487" y="692162"/>
                </a:lnTo>
                <a:lnTo>
                  <a:pt x="531093" y="692162"/>
                </a:lnTo>
                <a:lnTo>
                  <a:pt x="531093" y="635570"/>
                </a:lnTo>
                <a:close/>
                <a:moveTo>
                  <a:pt x="565919" y="0"/>
                </a:moveTo>
                <a:lnTo>
                  <a:pt x="687809" y="100124"/>
                </a:lnTo>
                <a:cubicBezTo>
                  <a:pt x="609451" y="123341"/>
                  <a:pt x="525289" y="136401"/>
                  <a:pt x="435322" y="139303"/>
                </a:cubicBezTo>
                <a:cubicBezTo>
                  <a:pt x="435322" y="145107"/>
                  <a:pt x="433871" y="155265"/>
                  <a:pt x="430969" y="169775"/>
                </a:cubicBezTo>
                <a:cubicBezTo>
                  <a:pt x="428067" y="187188"/>
                  <a:pt x="425165" y="198797"/>
                  <a:pt x="422263" y="204601"/>
                </a:cubicBezTo>
                <a:lnTo>
                  <a:pt x="692163" y="204601"/>
                </a:lnTo>
                <a:lnTo>
                  <a:pt x="692163" y="282959"/>
                </a:lnTo>
                <a:lnTo>
                  <a:pt x="400497" y="282959"/>
                </a:lnTo>
                <a:cubicBezTo>
                  <a:pt x="397594" y="291666"/>
                  <a:pt x="391790" y="306176"/>
                  <a:pt x="383084" y="326491"/>
                </a:cubicBezTo>
                <a:cubicBezTo>
                  <a:pt x="374377" y="349709"/>
                  <a:pt x="368573" y="365670"/>
                  <a:pt x="365671" y="374377"/>
                </a:cubicBezTo>
                <a:lnTo>
                  <a:pt x="757461" y="374377"/>
                </a:lnTo>
                <a:lnTo>
                  <a:pt x="757461" y="448382"/>
                </a:lnTo>
                <a:lnTo>
                  <a:pt x="326492" y="448382"/>
                </a:lnTo>
                <a:cubicBezTo>
                  <a:pt x="300372" y="489012"/>
                  <a:pt x="271351" y="526740"/>
                  <a:pt x="239427" y="561565"/>
                </a:cubicBezTo>
                <a:lnTo>
                  <a:pt x="522387" y="561565"/>
                </a:lnTo>
                <a:lnTo>
                  <a:pt x="557213" y="509327"/>
                </a:lnTo>
                <a:lnTo>
                  <a:pt x="692163" y="548506"/>
                </a:lnTo>
                <a:lnTo>
                  <a:pt x="657337" y="600744"/>
                </a:lnTo>
                <a:lnTo>
                  <a:pt x="657337" y="1057833"/>
                </a:lnTo>
                <a:lnTo>
                  <a:pt x="531093" y="1057833"/>
                </a:lnTo>
                <a:lnTo>
                  <a:pt x="531093" y="1009947"/>
                </a:lnTo>
                <a:lnTo>
                  <a:pt x="252487" y="1009947"/>
                </a:lnTo>
                <a:lnTo>
                  <a:pt x="252487" y="1057833"/>
                </a:lnTo>
                <a:lnTo>
                  <a:pt x="126244" y="1057833"/>
                </a:lnTo>
                <a:lnTo>
                  <a:pt x="126244" y="661690"/>
                </a:lnTo>
                <a:cubicBezTo>
                  <a:pt x="120439" y="664592"/>
                  <a:pt x="110282" y="670396"/>
                  <a:pt x="95771" y="679102"/>
                </a:cubicBezTo>
                <a:cubicBezTo>
                  <a:pt x="63847" y="699418"/>
                  <a:pt x="33375" y="716830"/>
                  <a:pt x="4353" y="731341"/>
                </a:cubicBezTo>
                <a:lnTo>
                  <a:pt x="0" y="722635"/>
                </a:lnTo>
                <a:cubicBezTo>
                  <a:pt x="84162" y="635570"/>
                  <a:pt x="149461" y="544153"/>
                  <a:pt x="195895" y="448382"/>
                </a:cubicBezTo>
                <a:lnTo>
                  <a:pt x="8707" y="448382"/>
                </a:lnTo>
                <a:lnTo>
                  <a:pt x="8707" y="374377"/>
                </a:lnTo>
                <a:lnTo>
                  <a:pt x="230721" y="374377"/>
                </a:lnTo>
                <a:cubicBezTo>
                  <a:pt x="242330" y="342453"/>
                  <a:pt x="253938" y="311981"/>
                  <a:pt x="265547" y="282959"/>
                </a:cubicBezTo>
                <a:lnTo>
                  <a:pt x="74005" y="282959"/>
                </a:lnTo>
                <a:lnTo>
                  <a:pt x="74005" y="204601"/>
                </a:lnTo>
                <a:lnTo>
                  <a:pt x="287313" y="204601"/>
                </a:lnTo>
                <a:cubicBezTo>
                  <a:pt x="287313" y="198797"/>
                  <a:pt x="290215" y="184286"/>
                  <a:pt x="296019" y="161069"/>
                </a:cubicBezTo>
                <a:cubicBezTo>
                  <a:pt x="298921" y="152363"/>
                  <a:pt x="300372" y="145107"/>
                  <a:pt x="300372" y="139303"/>
                </a:cubicBezTo>
                <a:cubicBezTo>
                  <a:pt x="236525" y="136401"/>
                  <a:pt x="153814" y="124792"/>
                  <a:pt x="52239" y="104477"/>
                </a:cubicBezTo>
                <a:lnTo>
                  <a:pt x="52239" y="91417"/>
                </a:lnTo>
                <a:cubicBezTo>
                  <a:pt x="240878" y="82711"/>
                  <a:pt x="412105" y="52238"/>
                  <a:pt x="565919"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500"/>
                                  </p:stCondLst>
                                  <p:childTnLst>
                                    <p:set>
                                      <p:cBhvr>
                                        <p:cTn id="6" dur="1" fill="hold">
                                          <p:stCondLst>
                                            <p:cond delay="0"/>
                                          </p:stCondLst>
                                        </p:cTn>
                                        <p:tgtEl>
                                          <p:spTgt spid="23"/>
                                        </p:tgtEl>
                                        <p:attrNameLst>
                                          <p:attrName>style.visibility</p:attrName>
                                        </p:attrNameLst>
                                      </p:cBhvr>
                                      <p:to>
                                        <p:strVal val="visible"/>
                                      </p:to>
                                    </p:set>
                                    <p:animEffect transition="in" filter="barn(outVertical)">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副标题 2"/>
          <p:cNvSpPr>
            <a:spLocks noGrp="1"/>
          </p:cNvSpPr>
          <p:nvPr>
            <p:ph type="subTitle" idx="1"/>
          </p:nvPr>
        </p:nvSpPr>
        <p:spPr/>
        <p:txBody>
          <a:bodyPr/>
          <a:lstStyle/>
          <a:p>
            <a:endParaRPr lang="zh-CN" altLang="en-US" dirty="0"/>
          </a:p>
        </p:txBody>
      </p:sp>
      <p:sp>
        <p:nvSpPr>
          <p:cNvPr id="4" name="文本占位符 3"/>
          <p:cNvSpPr>
            <a:spLocks noGrp="1"/>
          </p:cNvSpPr>
          <p:nvPr>
            <p:ph type="body" idx="10"/>
          </p:nvPr>
        </p:nvSpPr>
        <p:spPr/>
        <p:txBody>
          <a:bodyPr/>
          <a:lstStyle/>
          <a:p>
            <a:endParaRPr lang="zh-CN" altLang="en-US" dirty="0"/>
          </a:p>
        </p:txBody>
      </p:sp>
      <p:pic>
        <p:nvPicPr>
          <p:cNvPr id="1026" name="Picture 2" descr="写给大一小白的 汉诺塔问题 C++详解（动画演示）_枯木何日可逢春的博客-CSDN博客_汉诺塔问题动画演示"/>
          <p:cNvPicPr>
            <a:picLocks noChangeAspect="1" noChangeArrowheads="1" noCrop="1"/>
          </p:cNvPicPr>
          <p:nvPr/>
        </p:nvPicPr>
        <p:blipFill>
          <a:blip r:embed="rId1"/>
          <a:srcRect/>
          <a:stretch>
            <a:fillRect/>
          </a:stretch>
        </p:blipFill>
        <p:spPr bwMode="auto">
          <a:xfrm>
            <a:off x="406168" y="1377650"/>
            <a:ext cx="4009525" cy="4009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Excel VBA玩游戏学编程之汉诺塔 动画与递归 以及用户交互设计 郑广学汉诺塔 | VBA永远的神"/>
          <p:cNvPicPr>
            <a:picLocks noGrp="1" noChangeAspect="1" noChangeArrowheads="1" noCrop="1"/>
          </p:cNvPicPr>
          <p:nvPr>
            <p:ph idx="11"/>
          </p:nvPr>
        </p:nvPicPr>
        <p:blipFill>
          <a:blip r:embed="rId2"/>
          <a:srcRect/>
          <a:stretch>
            <a:fillRect/>
          </a:stretch>
        </p:blipFill>
        <p:spPr bwMode="auto">
          <a:xfrm>
            <a:off x="4615195" y="1377650"/>
            <a:ext cx="4254051" cy="50577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endParaRPr lang="zh-CN" altLang="en-US" dirty="0"/>
          </a:p>
        </p:txBody>
      </p:sp>
      <p:sp>
        <p:nvSpPr>
          <p:cNvPr id="14" name="副标题 13"/>
          <p:cNvSpPr>
            <a:spLocks noGrp="1"/>
          </p:cNvSpPr>
          <p:nvPr>
            <p:ph type="subTitle" idx="1"/>
          </p:nvPr>
        </p:nvSpPr>
        <p:spPr/>
        <p:txBody>
          <a:bodyPr/>
          <a:lstStyle/>
          <a:p>
            <a:endParaRPr lang="zh-CN" altLang="en-US" dirty="0"/>
          </a:p>
        </p:txBody>
      </p:sp>
      <p:sp>
        <p:nvSpPr>
          <p:cNvPr id="15" name="文本占位符 14"/>
          <p:cNvSpPr>
            <a:spLocks noGrp="1"/>
          </p:cNvSpPr>
          <p:nvPr>
            <p:ph type="body" idx="10"/>
          </p:nvPr>
        </p:nvSpPr>
        <p:spPr/>
        <p:txBody>
          <a:bodyPr/>
          <a:lstStyle/>
          <a:p>
            <a:endParaRPr lang="zh-CN" altLang="en-US" dirty="0"/>
          </a:p>
        </p:txBody>
      </p:sp>
      <p:sp>
        <p:nvSpPr>
          <p:cNvPr id="16" name="内容占位符 15"/>
          <p:cNvSpPr>
            <a:spLocks noGrp="1"/>
          </p:cNvSpPr>
          <p:nvPr>
            <p:ph idx="11"/>
          </p:nvPr>
        </p:nvSpPr>
        <p:spPr/>
        <p:txBody>
          <a:bodyPr/>
          <a:lstStyle/>
          <a:p>
            <a:endParaRPr lang="en-US" altLang="zh-C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  </a:t>
            </a:r>
            <a:r>
              <a:rPr lang="zh-CN" altLang="en-US" dirty="0"/>
              <a:t>问题引入：大型超市</a:t>
            </a:r>
            <a:endParaRPr lang="zh-CN" altLang="en-US" dirty="0"/>
          </a:p>
        </p:txBody>
      </p:sp>
      <p:sp>
        <p:nvSpPr>
          <p:cNvPr id="3" name="副标题 2"/>
          <p:cNvSpPr>
            <a:spLocks noGrp="1"/>
          </p:cNvSpPr>
          <p:nvPr>
            <p:ph type="subTitle" idx="1"/>
          </p:nvPr>
        </p:nvSpPr>
        <p:spPr/>
        <p:txBody>
          <a:bodyPr/>
          <a:lstStyle/>
          <a:p>
            <a:r>
              <a:rPr lang="en-US" altLang="zh-CN" dirty="0"/>
              <a:t>1.1 </a:t>
            </a:r>
            <a:r>
              <a:rPr lang="zh-CN" altLang="en-US" dirty="0"/>
              <a:t>问题引入</a:t>
            </a:r>
            <a:endParaRPr lang="zh-CN" altLang="en-US" dirty="0"/>
          </a:p>
        </p:txBody>
      </p:sp>
      <p:sp>
        <p:nvSpPr>
          <p:cNvPr id="4" name="文本占位符 3"/>
          <p:cNvSpPr>
            <a:spLocks noGrp="1"/>
          </p:cNvSpPr>
          <p:nvPr>
            <p:ph type="body" idx="10"/>
          </p:nvPr>
        </p:nvSpPr>
        <p:spPr/>
        <p:txBody>
          <a:bodyPr/>
          <a:lstStyle/>
          <a:p>
            <a:r>
              <a:rPr lang="zh-CN" altLang="en-US" dirty="0"/>
              <a:t>数据结构</a:t>
            </a:r>
            <a:endParaRPr lang="zh-CN" altLang="en-US" dirty="0"/>
          </a:p>
        </p:txBody>
      </p:sp>
      <p:sp>
        <p:nvSpPr>
          <p:cNvPr id="5" name="内容占位符 4"/>
          <p:cNvSpPr>
            <a:spLocks noGrp="1"/>
          </p:cNvSpPr>
          <p:nvPr>
            <p:ph idx="11"/>
          </p:nvPr>
        </p:nvSpPr>
        <p:spPr/>
        <p:txBody>
          <a:bodyPr>
            <a:normAutofit/>
          </a:bodyPr>
          <a:lstStyle/>
          <a:p>
            <a:pPr>
              <a:lnSpc>
                <a:spcPct val="110000"/>
              </a:lnSpc>
            </a:pPr>
            <a:r>
              <a:rPr lang="zh-CN" altLang="en-US" sz="2400" b="1" dirty="0"/>
              <a:t>问题</a:t>
            </a:r>
            <a:r>
              <a:rPr lang="zh-CN" altLang="en-US" sz="2400" dirty="0"/>
              <a:t>：</a:t>
            </a:r>
            <a:r>
              <a:rPr lang="zh-CN" altLang="zh-CN" sz="2400" dirty="0"/>
              <a:t>顾客如何能快速找到想要购买的商品，超市又是如何实现方便补货呢？</a:t>
            </a:r>
            <a:endParaRPr lang="en-US" altLang="zh-CN" sz="2400" dirty="0"/>
          </a:p>
          <a:p>
            <a:pPr>
              <a:lnSpc>
                <a:spcPct val="110000"/>
              </a:lnSpc>
            </a:pPr>
            <a:r>
              <a:rPr lang="zh-CN" altLang="en-US" sz="2400" b="1" dirty="0"/>
              <a:t>关键</a:t>
            </a:r>
            <a:r>
              <a:rPr lang="zh-CN" altLang="en-US" sz="2400" dirty="0"/>
              <a:t>：如何陈列商品</a:t>
            </a:r>
            <a:endParaRPr lang="en-US" altLang="zh-CN" sz="2400" dirty="0"/>
          </a:p>
          <a:p>
            <a:pPr>
              <a:lnSpc>
                <a:spcPct val="110000"/>
              </a:lnSpc>
            </a:pPr>
            <a:r>
              <a:rPr lang="zh-CN" altLang="en-US" sz="2400" b="1" dirty="0"/>
              <a:t>商品分类</a:t>
            </a:r>
            <a:r>
              <a:rPr lang="zh-CN" altLang="en-US" sz="2400" dirty="0"/>
              <a:t>：</a:t>
            </a:r>
            <a:endParaRPr lang="zh-CN" altLang="zh-CN" sz="2400" dirty="0"/>
          </a:p>
        </p:txBody>
      </p:sp>
      <p:pic>
        <p:nvPicPr>
          <p:cNvPr id="1027" name="Picture 3" descr="http://www.kdocs.cn/api/v3/office/copy/Y3RSeEJJRFFmTFBlMkh2NGdocVJ5ZFkxOERWZnIxMHAxQTVGOGZ3Mk5mdmxhV295ajN6MklUNjMvcEtzZDhDUFRtRmFOSDJGbm9WQ1FxRWxrelhLVFFMbzhpZEdGdDZWQUI1aFRqaGRwbWNFbmhidHZnNHZaVDNQMWJkdk5qSFUxMzE3V204NnZNbUhQU0R3T0tXZ2J0bktiWVJ3YmlVSGRVZ0dHUGkrL3g2VWdSNXBWMUZDS3hCM3ZQQnhIYjNjMkp3NFJvS1daWGZhcjdiSkZBSEFkZlRLOWJLWUFCcWZCSnY0bXZ2MDhmN3drRHg4R2RsMmlaV1BWNTVkdy9TRnZ4V25HejJGZGlZPQ==/attach/object/94c00b44c66c52dcbc5c21115a8763fac533a9ca?"/>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92569" y="2646484"/>
            <a:ext cx="8352919" cy="35345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  </a:t>
            </a:r>
            <a:r>
              <a:rPr lang="zh-CN" altLang="en-US" dirty="0"/>
              <a:t>问题引入：大型超市</a:t>
            </a:r>
            <a:endParaRPr lang="zh-CN" altLang="en-US" dirty="0"/>
          </a:p>
        </p:txBody>
      </p:sp>
      <p:sp>
        <p:nvSpPr>
          <p:cNvPr id="3" name="副标题 2"/>
          <p:cNvSpPr>
            <a:spLocks noGrp="1"/>
          </p:cNvSpPr>
          <p:nvPr>
            <p:ph type="subTitle" idx="1"/>
          </p:nvPr>
        </p:nvSpPr>
        <p:spPr/>
        <p:txBody>
          <a:bodyPr/>
          <a:lstStyle/>
          <a:p>
            <a:r>
              <a:rPr lang="en-US" altLang="zh-CN" dirty="0"/>
              <a:t>1.1 </a:t>
            </a:r>
            <a:r>
              <a:rPr lang="zh-CN" altLang="en-US" dirty="0"/>
              <a:t>问题引入</a:t>
            </a:r>
            <a:endParaRPr lang="zh-CN" altLang="en-US" dirty="0"/>
          </a:p>
        </p:txBody>
      </p:sp>
      <p:sp>
        <p:nvSpPr>
          <p:cNvPr id="4" name="文本占位符 3"/>
          <p:cNvSpPr>
            <a:spLocks noGrp="1"/>
          </p:cNvSpPr>
          <p:nvPr>
            <p:ph type="body" idx="10"/>
          </p:nvPr>
        </p:nvSpPr>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r>
              <a:rPr lang="zh-CN" altLang="zh-CN" sz="2400" b="1" dirty="0"/>
              <a:t>商品陈列</a:t>
            </a:r>
            <a:r>
              <a:rPr lang="zh-CN" altLang="en-US" sz="2400" dirty="0"/>
              <a:t>：</a:t>
            </a:r>
            <a:endParaRPr lang="en-US" altLang="zh-CN" sz="2400" dirty="0"/>
          </a:p>
          <a:p>
            <a:pPr lvl="1">
              <a:lnSpc>
                <a:spcPct val="110000"/>
              </a:lnSpc>
            </a:pPr>
            <a:r>
              <a:rPr lang="zh-CN" altLang="zh-CN" sz="2400" dirty="0">
                <a:latin typeface="微软雅黑" panose="020B0503020204020204" pitchFamily="34" charset="-122"/>
                <a:ea typeface="微软雅黑" panose="020B0503020204020204" pitchFamily="34" charset="-122"/>
              </a:rPr>
              <a:t>商品分类陈列原则</a:t>
            </a:r>
            <a:r>
              <a:rPr lang="zh-CN" altLang="en-US" sz="2400" dirty="0">
                <a:latin typeface="微软雅黑" panose="020B0503020204020204" pitchFamily="34" charset="-122"/>
                <a:ea typeface="微软雅黑" panose="020B0503020204020204" pitchFamily="34" charset="-122"/>
              </a:rPr>
              <a:t>：按照商品的分类层次，大区域 </a:t>
            </a:r>
            <a:r>
              <a:rPr lang="zh-CN"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中区域 </a:t>
            </a:r>
            <a:r>
              <a:rPr lang="zh-CN"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小区域</a:t>
            </a:r>
            <a:endParaRPr lang="en-US" altLang="zh-CN" sz="2400" dirty="0">
              <a:latin typeface="微软雅黑" panose="020B0503020204020204" pitchFamily="34" charset="-122"/>
              <a:ea typeface="微软雅黑" panose="020B0503020204020204" pitchFamily="34" charset="-122"/>
            </a:endParaRPr>
          </a:p>
          <a:p>
            <a:pPr lvl="1">
              <a:lnSpc>
                <a:spcPct val="110000"/>
              </a:lnSpc>
            </a:pPr>
            <a:r>
              <a:rPr lang="zh-CN" altLang="zh-CN" sz="2400" dirty="0">
                <a:latin typeface="微软雅黑" panose="020B0503020204020204" pitchFamily="34" charset="-122"/>
                <a:ea typeface="微软雅黑" panose="020B0503020204020204" pitchFamily="34" charset="-122"/>
              </a:rPr>
              <a:t>价格按序排列原则</a:t>
            </a:r>
            <a:r>
              <a:rPr lang="zh-CN" altLang="en-US"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由上至下、由左向右，价格由低到高陈列</a:t>
            </a:r>
            <a:endParaRPr lang="zh-CN" altLang="zh-CN" sz="2400" dirty="0">
              <a:latin typeface="微软雅黑" panose="020B0503020204020204" pitchFamily="34" charset="-122"/>
              <a:ea typeface="微软雅黑" panose="020B0503020204020204" pitchFamily="34" charset="-122"/>
            </a:endParaRPr>
          </a:p>
          <a:p>
            <a:pPr lvl="1">
              <a:lnSpc>
                <a:spcPct val="110000"/>
              </a:lnSpc>
            </a:pPr>
            <a:r>
              <a:rPr lang="zh-CN" altLang="zh-CN" sz="2400" dirty="0">
                <a:latin typeface="微软雅黑" panose="020B0503020204020204" pitchFamily="34" charset="-122"/>
                <a:ea typeface="微软雅黑" panose="020B0503020204020204" pitchFamily="34" charset="-122"/>
              </a:rPr>
              <a:t>先进先出陈列原则</a:t>
            </a:r>
            <a:r>
              <a:rPr lang="zh-CN" altLang="en-US" sz="2400" dirty="0">
                <a:latin typeface="微软雅黑" panose="020B0503020204020204" pitchFamily="34" charset="-122"/>
                <a:ea typeface="微软雅黑" panose="020B0503020204020204" pitchFamily="34" charset="-122"/>
              </a:rPr>
              <a:t>：对于</a:t>
            </a:r>
            <a:r>
              <a:rPr lang="zh-CN" altLang="zh-CN" sz="2400" dirty="0">
                <a:latin typeface="微软雅黑" panose="020B0503020204020204" pitchFamily="34" charset="-122"/>
                <a:ea typeface="微软雅黑" panose="020B0503020204020204" pitchFamily="34" charset="-122"/>
              </a:rPr>
              <a:t>同一种商品</a:t>
            </a:r>
            <a:r>
              <a:rPr lang="zh-CN" altLang="en-US" sz="2400" dirty="0">
                <a:latin typeface="微软雅黑" panose="020B0503020204020204" pitchFamily="34" charset="-122"/>
                <a:ea typeface="微软雅黑" panose="020B0503020204020204" pitchFamily="34" charset="-122"/>
              </a:rPr>
              <a:t>，先</a:t>
            </a:r>
            <a:r>
              <a:rPr lang="zh-CN" altLang="zh-CN" sz="2400" dirty="0">
                <a:latin typeface="微软雅黑" panose="020B0503020204020204" pitchFamily="34" charset="-122"/>
                <a:ea typeface="微软雅黑" panose="020B0503020204020204" pitchFamily="34" charset="-122"/>
              </a:rPr>
              <a:t>摆放</a:t>
            </a:r>
            <a:r>
              <a:rPr lang="zh-CN" altLang="en-US" sz="2400" dirty="0">
                <a:latin typeface="微软雅黑" panose="020B0503020204020204" pitchFamily="34" charset="-122"/>
                <a:ea typeface="微软雅黑" panose="020B0503020204020204" pitchFamily="34" charset="-122"/>
              </a:rPr>
              <a:t>的，客户先取到</a:t>
            </a:r>
            <a:endParaRPr lang="zh-CN" altLang="zh-CN" sz="2400" dirty="0">
              <a:latin typeface="微软雅黑" panose="020B0503020204020204" pitchFamily="34" charset="-122"/>
              <a:ea typeface="微软雅黑" panose="020B0503020204020204" pitchFamily="34" charset="-122"/>
            </a:endParaRPr>
          </a:p>
          <a:p>
            <a:pPr lvl="1">
              <a:lnSpc>
                <a:spcPct val="110000"/>
              </a:lnSpc>
            </a:pPr>
            <a:r>
              <a:rPr lang="zh-CN" altLang="en-US" sz="2400" dirty="0">
                <a:latin typeface="微软雅黑" panose="020B0503020204020204" pitchFamily="34" charset="-122"/>
                <a:ea typeface="微软雅黑" panose="020B0503020204020204" pitchFamily="34" charset="-122"/>
              </a:rPr>
              <a:t>特价区：无序（乱放）</a:t>
            </a:r>
            <a:endParaRPr lang="zh-CN" altLang="zh-CN" sz="2400" dirty="0">
              <a:latin typeface="微软雅黑" panose="020B0503020204020204" pitchFamily="34" charset="-122"/>
              <a:ea typeface="微软雅黑" panose="020B0503020204020204" pitchFamily="34" charset="-122"/>
            </a:endParaRPr>
          </a:p>
          <a:p>
            <a:pPr>
              <a:lnSpc>
                <a:spcPct val="110000"/>
              </a:lnSpc>
            </a:pPr>
            <a:r>
              <a:rPr lang="zh-CN" altLang="en-US" sz="2400" b="1" dirty="0"/>
              <a:t>问题</a:t>
            </a:r>
            <a:r>
              <a:rPr lang="zh-CN" altLang="en-US" sz="2400" dirty="0"/>
              <a:t>：</a:t>
            </a:r>
            <a:endParaRPr lang="en-US" altLang="zh-CN" sz="2400" dirty="0"/>
          </a:p>
          <a:p>
            <a:pPr>
              <a:lnSpc>
                <a:spcPct val="110000"/>
              </a:lnSpc>
            </a:pPr>
            <a:endParaRPr lang="en-US" altLang="zh-CN" sz="2400" dirty="0">
              <a:latin typeface="微软雅黑" panose="020B0503020204020204" pitchFamily="34" charset="-122"/>
              <a:ea typeface="微软雅黑" panose="020B0503020204020204" pitchFamily="34" charset="-122"/>
            </a:endParaRPr>
          </a:p>
          <a:p>
            <a:pPr>
              <a:lnSpc>
                <a:spcPct val="110000"/>
              </a:lnSpc>
            </a:pPr>
            <a:endParaRPr lang="en-US" altLang="zh-CN" sz="2400" dirty="0"/>
          </a:p>
          <a:p>
            <a:pPr>
              <a:lnSpc>
                <a:spcPct val="110000"/>
              </a:lnSpc>
            </a:pPr>
            <a:endParaRPr lang="en-US" altLang="zh-CN" sz="2400" dirty="0">
              <a:latin typeface="微软雅黑" panose="020B0503020204020204" pitchFamily="34" charset="-122"/>
              <a:ea typeface="微软雅黑" panose="020B0503020204020204" pitchFamily="34" charset="-122"/>
            </a:endParaRPr>
          </a:p>
          <a:p>
            <a:pPr>
              <a:lnSpc>
                <a:spcPct val="110000"/>
              </a:lnSpc>
            </a:pPr>
            <a:endParaRPr lang="en-US" altLang="zh-CN" sz="2400" dirty="0"/>
          </a:p>
        </p:txBody>
      </p:sp>
      <p:grpSp>
        <p:nvGrpSpPr>
          <p:cNvPr id="15" name="组合 14"/>
          <p:cNvGrpSpPr/>
          <p:nvPr/>
        </p:nvGrpSpPr>
        <p:grpSpPr>
          <a:xfrm>
            <a:off x="1544355" y="3710352"/>
            <a:ext cx="9180783" cy="2558055"/>
            <a:chOff x="191817" y="2399860"/>
            <a:chExt cx="11055350" cy="4126708"/>
          </a:xfrm>
          <a:solidFill>
            <a:srgbClr val="009999"/>
          </a:solidFill>
        </p:grpSpPr>
        <p:sp>
          <p:nvSpPr>
            <p:cNvPr id="17" name="任意多边形: 形状 16"/>
            <p:cNvSpPr/>
            <p:nvPr/>
          </p:nvSpPr>
          <p:spPr>
            <a:xfrm>
              <a:off x="191817" y="2399860"/>
              <a:ext cx="11055350" cy="190167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spcBef>
                  <a:spcPct val="0"/>
                </a:spcBef>
                <a:buNone/>
              </a:pPr>
              <a:r>
                <a:rPr lang="zh-CN" altLang="en-US" sz="2400" kern="1200" dirty="0">
                  <a:latin typeface="微软雅黑" panose="020B0503020204020204" pitchFamily="34" charset="-122"/>
                  <a:ea typeface="微软雅黑" panose="020B0503020204020204" pitchFamily="34" charset="-122"/>
                </a:rPr>
                <a:t>如何</a:t>
              </a:r>
              <a:r>
                <a:rPr lang="zh-CN" altLang="zh-CN" sz="2400" kern="1200" dirty="0">
                  <a:latin typeface="微软雅黑" panose="020B0503020204020204" pitchFamily="34" charset="-122"/>
                  <a:ea typeface="微软雅黑" panose="020B0503020204020204" pitchFamily="34" charset="-122"/>
                </a:rPr>
                <a:t>对商品信息（数据）进行合理的组织（商品分类）、存储（商品陈列）、以及提供必须的操作（商品补架、下架及查找商品）</a:t>
              </a:r>
              <a:r>
                <a:rPr lang="zh-CN" altLang="en-US" sz="2400" kern="1200" dirty="0">
                  <a:latin typeface="微软雅黑" panose="020B0503020204020204" pitchFamily="34" charset="-122"/>
                  <a:ea typeface="微软雅黑" panose="020B0503020204020204" pitchFamily="34" charset="-122"/>
                </a:rPr>
                <a:t>？</a:t>
              </a:r>
              <a:endParaRPr lang="zh-CN" altLang="en-US" sz="2400" kern="1200" dirty="0"/>
            </a:p>
          </p:txBody>
        </p:sp>
        <p:sp>
          <p:nvSpPr>
            <p:cNvPr id="18" name="任意多边形: 形状 17"/>
            <p:cNvSpPr/>
            <p:nvPr/>
          </p:nvSpPr>
          <p:spPr>
            <a:xfrm>
              <a:off x="5402430" y="4347476"/>
              <a:ext cx="606909" cy="369798"/>
            </a:xfrm>
            <a:custGeom>
              <a:avLst/>
              <a:gdLst>
                <a:gd name="connsiteX0" fmla="*/ 0 w 888566"/>
                <a:gd name="connsiteY0" fmla="*/ 236935 h 1184675"/>
                <a:gd name="connsiteX1" fmla="*/ 444283 w 888566"/>
                <a:gd name="connsiteY1" fmla="*/ 236935 h 1184675"/>
                <a:gd name="connsiteX2" fmla="*/ 444283 w 888566"/>
                <a:gd name="connsiteY2" fmla="*/ 0 h 1184675"/>
                <a:gd name="connsiteX3" fmla="*/ 888566 w 888566"/>
                <a:gd name="connsiteY3" fmla="*/ 592338 h 1184675"/>
                <a:gd name="connsiteX4" fmla="*/ 444283 w 888566"/>
                <a:gd name="connsiteY4" fmla="*/ 1184675 h 1184675"/>
                <a:gd name="connsiteX5" fmla="*/ 444283 w 888566"/>
                <a:gd name="connsiteY5" fmla="*/ 947740 h 1184675"/>
                <a:gd name="connsiteX6" fmla="*/ 0 w 888566"/>
                <a:gd name="connsiteY6" fmla="*/ 947740 h 1184675"/>
                <a:gd name="connsiteX7" fmla="*/ 0 w 888566"/>
                <a:gd name="connsiteY7" fmla="*/ 236935 h 118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8566" h="1184675">
                  <a:moveTo>
                    <a:pt x="710853" y="1"/>
                  </a:moveTo>
                  <a:lnTo>
                    <a:pt x="710853" y="592338"/>
                  </a:lnTo>
                  <a:lnTo>
                    <a:pt x="888566" y="592338"/>
                  </a:lnTo>
                  <a:lnTo>
                    <a:pt x="444283" y="1184674"/>
                  </a:lnTo>
                  <a:lnTo>
                    <a:pt x="0" y="592338"/>
                  </a:lnTo>
                  <a:lnTo>
                    <a:pt x="177713" y="592338"/>
                  </a:lnTo>
                  <a:lnTo>
                    <a:pt x="177713" y="1"/>
                  </a:lnTo>
                  <a:lnTo>
                    <a:pt x="710853" y="1"/>
                  </a:lnTo>
                  <a:close/>
                </a:path>
              </a:pathLst>
            </a:cu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236936" tIns="0" rIns="236935" bIns="266571" numCol="1" spcCol="1270" anchor="ctr" anchorCtr="0">
              <a:noAutofit/>
            </a:bodyPr>
            <a:lstStyle/>
            <a:p>
              <a:pPr marL="0" lvl="0" indent="0" algn="ctr" defTabSz="933450">
                <a:spcBef>
                  <a:spcPct val="0"/>
                </a:spcBef>
                <a:buNone/>
              </a:pPr>
              <a:endParaRPr lang="zh-CN" altLang="en-US" sz="2100" kern="1200"/>
            </a:p>
          </p:txBody>
        </p:sp>
        <p:sp>
          <p:nvSpPr>
            <p:cNvPr id="19" name="任意多边形: 形状 18"/>
            <p:cNvSpPr/>
            <p:nvPr/>
          </p:nvSpPr>
          <p:spPr>
            <a:xfrm>
              <a:off x="191817" y="4676659"/>
              <a:ext cx="11055350" cy="1849909"/>
            </a:xfrm>
            <a:custGeom>
              <a:avLst/>
              <a:gdLst>
                <a:gd name="connsiteX0" fmla="*/ 0 w 11055350"/>
                <a:gd name="connsiteY0" fmla="*/ 184991 h 1849909"/>
                <a:gd name="connsiteX1" fmla="*/ 184991 w 11055350"/>
                <a:gd name="connsiteY1" fmla="*/ 0 h 1849909"/>
                <a:gd name="connsiteX2" fmla="*/ 10870359 w 11055350"/>
                <a:gd name="connsiteY2" fmla="*/ 0 h 1849909"/>
                <a:gd name="connsiteX3" fmla="*/ 11055350 w 11055350"/>
                <a:gd name="connsiteY3" fmla="*/ 184991 h 1849909"/>
                <a:gd name="connsiteX4" fmla="*/ 11055350 w 11055350"/>
                <a:gd name="connsiteY4" fmla="*/ 1664918 h 1849909"/>
                <a:gd name="connsiteX5" fmla="*/ 10870359 w 11055350"/>
                <a:gd name="connsiteY5" fmla="*/ 1849909 h 1849909"/>
                <a:gd name="connsiteX6" fmla="*/ 184991 w 11055350"/>
                <a:gd name="connsiteY6" fmla="*/ 1849909 h 1849909"/>
                <a:gd name="connsiteX7" fmla="*/ 0 w 11055350"/>
                <a:gd name="connsiteY7" fmla="*/ 1664918 h 1849909"/>
                <a:gd name="connsiteX8" fmla="*/ 0 w 11055350"/>
                <a:gd name="connsiteY8" fmla="*/ 184991 h 184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49909">
                  <a:moveTo>
                    <a:pt x="0" y="184991"/>
                  </a:moveTo>
                  <a:cubicBezTo>
                    <a:pt x="0" y="82823"/>
                    <a:pt x="82823" y="0"/>
                    <a:pt x="184991" y="0"/>
                  </a:cubicBezTo>
                  <a:lnTo>
                    <a:pt x="10870359" y="0"/>
                  </a:lnTo>
                  <a:cubicBezTo>
                    <a:pt x="10972527" y="0"/>
                    <a:pt x="11055350" y="82823"/>
                    <a:pt x="11055350" y="184991"/>
                  </a:cubicBezTo>
                  <a:lnTo>
                    <a:pt x="11055350" y="1664918"/>
                  </a:lnTo>
                  <a:cubicBezTo>
                    <a:pt x="11055350" y="1767086"/>
                    <a:pt x="10972527" y="1849909"/>
                    <a:pt x="10870359" y="1849909"/>
                  </a:cubicBezTo>
                  <a:lnTo>
                    <a:pt x="184991" y="1849909"/>
                  </a:lnTo>
                  <a:cubicBezTo>
                    <a:pt x="82823" y="1849909"/>
                    <a:pt x="0" y="1767086"/>
                    <a:pt x="0" y="1664918"/>
                  </a:cubicBezTo>
                  <a:lnTo>
                    <a:pt x="0" y="184991"/>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3242" tIns="153242" rIns="153242" bIns="153242" numCol="1" spcCol="1270" anchor="ctr" anchorCtr="0">
              <a:noAutofit/>
            </a:bodyPr>
            <a:lstStyle/>
            <a:p>
              <a:pPr marL="0" lvl="0" indent="0" algn="ctr" defTabSz="1155700">
                <a:spcBef>
                  <a:spcPct val="0"/>
                </a:spcBef>
                <a:buNone/>
              </a:pPr>
              <a:r>
                <a:rPr lang="zh-CN" altLang="zh-CN" sz="2600" kern="1200" dirty="0">
                  <a:latin typeface="微软雅黑" panose="020B0503020204020204" pitchFamily="34" charset="-122"/>
                  <a:ea typeface="微软雅黑" panose="020B0503020204020204" pitchFamily="34" charset="-122"/>
                </a:rPr>
                <a:t>如何管理数据以及管理数据的时间和空间的有效性</a:t>
              </a:r>
              <a:r>
                <a:rPr lang="zh-CN" altLang="en-US" sz="2600" kern="1200" dirty="0">
                  <a:latin typeface="微软雅黑" panose="020B0503020204020204" pitchFamily="34" charset="-122"/>
                  <a:ea typeface="微软雅黑" panose="020B0503020204020204" pitchFamily="34" charset="-122"/>
                </a:rPr>
                <a:t>？</a:t>
              </a:r>
              <a:endParaRPr lang="en-US" altLang="zh-CN" sz="2600" kern="1200" dirty="0">
                <a:latin typeface="微软雅黑" panose="020B0503020204020204" pitchFamily="34" charset="-122"/>
                <a:ea typeface="微软雅黑" panose="020B0503020204020204" pitchFamily="34" charset="-122"/>
              </a:endParaRPr>
            </a:p>
            <a:p>
              <a:pPr marL="0" lvl="0" indent="0" algn="ctr" defTabSz="1155700">
                <a:spcBef>
                  <a:spcPct val="0"/>
                </a:spcBef>
                <a:buNone/>
              </a:pPr>
              <a:r>
                <a:rPr lang="zh-CN" altLang="en-US" sz="2600" kern="1200" dirty="0">
                  <a:latin typeface="微软雅黑" panose="020B0503020204020204" pitchFamily="34" charset="-122"/>
                  <a:ea typeface="微软雅黑" panose="020B0503020204020204" pitchFamily="34" charset="-122"/>
                </a:rPr>
                <a:t>（</a:t>
              </a:r>
              <a:r>
                <a:rPr lang="zh-CN" altLang="zh-CN" sz="2600" kern="1200" dirty="0">
                  <a:latin typeface="微软雅黑" panose="020B0503020204020204" pitchFamily="34" charset="-122"/>
                  <a:ea typeface="微软雅黑" panose="020B0503020204020204" pitchFamily="34" charset="-122"/>
                </a:rPr>
                <a:t>数据结构课程需要研究的两个重要问题</a:t>
              </a:r>
              <a:r>
                <a:rPr lang="zh-CN" altLang="en-US" sz="2600" kern="1200" dirty="0">
                  <a:latin typeface="微软雅黑" panose="020B0503020204020204" pitchFamily="34" charset="-122"/>
                  <a:ea typeface="微软雅黑" panose="020B0503020204020204" pitchFamily="34" charset="-122"/>
                </a:rPr>
                <a:t>）</a:t>
              </a:r>
              <a:endParaRPr lang="zh-CN" altLang="en-US" sz="2600" kern="1200" dirty="0"/>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1.2  </a:t>
            </a:r>
            <a:r>
              <a:rPr lang="zh-CN" altLang="en-US" sz="2800" dirty="0"/>
              <a:t>问题求解</a:t>
            </a:r>
            <a:endParaRPr lang="zh-CN" altLang="en-US" dirty="0"/>
          </a:p>
        </p:txBody>
      </p:sp>
      <p:sp>
        <p:nvSpPr>
          <p:cNvPr id="3" name="副标题 2"/>
          <p:cNvSpPr>
            <a:spLocks noGrp="1"/>
          </p:cNvSpPr>
          <p:nvPr>
            <p:ph type="subTitle" idx="1"/>
          </p:nvPr>
        </p:nvSpPr>
        <p:spPr/>
        <p:txBody>
          <a:bodyPr/>
          <a:lstStyle/>
          <a:p>
            <a:r>
              <a:rPr lang="en-US" altLang="zh-CN" dirty="0"/>
              <a:t>1.2 </a:t>
            </a:r>
            <a:r>
              <a:rPr lang="zh-CN" altLang="en-US" dirty="0"/>
              <a:t>问题求解</a:t>
            </a:r>
            <a:endParaRPr lang="zh-CN" altLang="en-US" dirty="0"/>
          </a:p>
        </p:txBody>
      </p:sp>
      <p:sp>
        <p:nvSpPr>
          <p:cNvPr id="4" name="文本占位符 3"/>
          <p:cNvSpPr>
            <a:spLocks noGrp="1"/>
          </p:cNvSpPr>
          <p:nvPr>
            <p:ph type="body" idx="10"/>
          </p:nvPr>
        </p:nvSpPr>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r>
              <a:rPr lang="zh-CN" altLang="zh-CN" sz="2400" b="1" dirty="0"/>
              <a:t>问题分析</a:t>
            </a:r>
            <a:r>
              <a:rPr lang="zh-CN" altLang="en-US" sz="2400" dirty="0"/>
              <a:t>：</a:t>
            </a:r>
            <a:r>
              <a:rPr lang="zh-CN" altLang="zh-CN" sz="2400" dirty="0"/>
              <a:t>为超市寻求一个合适的商品存放方法和所需的对商品的标准操作</a:t>
            </a: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00000"/>
              </a:lnSpc>
            </a:pPr>
            <a:r>
              <a:rPr lang="zh-CN" altLang="en-US" sz="2400" b="1" dirty="0"/>
              <a:t>查找商品</a:t>
            </a:r>
            <a:r>
              <a:rPr lang="zh-CN" altLang="en-US" sz="2400" dirty="0"/>
              <a:t>：</a:t>
            </a:r>
            <a:r>
              <a:rPr lang="zh-CN" altLang="zh-CN" sz="2400" dirty="0"/>
              <a:t>通过商品编码检索到</a:t>
            </a:r>
            <a:endParaRPr lang="en-US" altLang="zh-CN" sz="2400" dirty="0"/>
          </a:p>
          <a:p>
            <a:pPr>
              <a:lnSpc>
                <a:spcPct val="110000"/>
              </a:lnSpc>
              <a:spcBef>
                <a:spcPts val="0"/>
              </a:spcBef>
            </a:pPr>
            <a:r>
              <a:rPr lang="en-US" altLang="zh-CN" sz="2400" dirty="0"/>
              <a:t>	       </a:t>
            </a:r>
            <a:r>
              <a:rPr lang="zh-CN" altLang="zh-CN" sz="2400" dirty="0"/>
              <a:t>该商品对应的商品信息</a:t>
            </a:r>
            <a:endParaRPr lang="en-US" altLang="zh-CN" sz="2400" dirty="0"/>
          </a:p>
          <a:p>
            <a:pPr>
              <a:lnSpc>
                <a:spcPct val="110000"/>
              </a:lnSpc>
            </a:pPr>
            <a:r>
              <a:rPr lang="zh-CN" altLang="en-US" sz="2400" b="1" dirty="0"/>
              <a:t>商品信息</a:t>
            </a:r>
            <a:r>
              <a:rPr lang="zh-CN" altLang="en-US" sz="2400" dirty="0"/>
              <a:t>：</a:t>
            </a:r>
            <a:r>
              <a:rPr lang="zh-CN" altLang="zh-CN" sz="2400" dirty="0"/>
              <a:t>商品产地，商品价格，</a:t>
            </a:r>
            <a:endParaRPr lang="en-US" altLang="zh-CN" sz="2400" dirty="0"/>
          </a:p>
          <a:p>
            <a:pPr>
              <a:lnSpc>
                <a:spcPct val="110000"/>
              </a:lnSpc>
              <a:spcBef>
                <a:spcPts val="0"/>
              </a:spcBef>
            </a:pPr>
            <a:r>
              <a:rPr lang="en-US" altLang="zh-CN" sz="2400" dirty="0"/>
              <a:t>	       </a:t>
            </a:r>
            <a:r>
              <a:rPr lang="zh-CN" altLang="zh-CN" sz="2400" dirty="0"/>
              <a:t>出厂日期，保质日期等</a:t>
            </a:r>
            <a:endParaRPr lang="zh-CN" altLang="zh-CN" sz="2400" dirty="0"/>
          </a:p>
        </p:txBody>
      </p:sp>
      <p:grpSp>
        <p:nvGrpSpPr>
          <p:cNvPr id="7" name="组合 6"/>
          <p:cNvGrpSpPr/>
          <p:nvPr/>
        </p:nvGrpSpPr>
        <p:grpSpPr>
          <a:xfrm>
            <a:off x="1532793" y="2057392"/>
            <a:ext cx="9126413" cy="808899"/>
            <a:chOff x="1532793" y="2066184"/>
            <a:chExt cx="9126413" cy="808899"/>
          </a:xfrm>
          <a:solidFill>
            <a:srgbClr val="009999"/>
          </a:solidFill>
        </p:grpSpPr>
        <p:sp>
          <p:nvSpPr>
            <p:cNvPr id="8" name="任意多边形: 形状 7"/>
            <p:cNvSpPr/>
            <p:nvPr/>
          </p:nvSpPr>
          <p:spPr>
            <a:xfrm>
              <a:off x="1532793" y="2066187"/>
              <a:ext cx="2599593" cy="80889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商品分类</a:t>
              </a:r>
              <a:endParaRPr lang="zh-CN" altLang="en-US" sz="2400" kern="1200" dirty="0">
                <a:latin typeface="微软雅黑" panose="020B0503020204020204" pitchFamily="34" charset="-122"/>
                <a:ea typeface="微软雅黑" panose="020B0503020204020204" pitchFamily="34" charset="-122"/>
              </a:endParaRPr>
            </a:p>
          </p:txBody>
        </p:sp>
        <p:sp>
          <p:nvSpPr>
            <p:cNvPr id="9" name="任意多边形: 形状 8"/>
            <p:cNvSpPr/>
            <p:nvPr/>
          </p:nvSpPr>
          <p:spPr>
            <a:xfrm>
              <a:off x="4796203" y="2066184"/>
              <a:ext cx="2599593" cy="80889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商品编码</a:t>
              </a:r>
              <a:endParaRPr lang="zh-CN" altLang="en-US" sz="2400" kern="1200" dirty="0">
                <a:latin typeface="微软雅黑" panose="020B0503020204020204" pitchFamily="34" charset="-122"/>
                <a:ea typeface="微软雅黑" panose="020B0503020204020204" pitchFamily="34" charset="-122"/>
              </a:endParaRPr>
            </a:p>
          </p:txBody>
        </p:sp>
        <p:sp>
          <p:nvSpPr>
            <p:cNvPr id="10" name="任意多边形: 形状 9"/>
            <p:cNvSpPr/>
            <p:nvPr/>
          </p:nvSpPr>
          <p:spPr>
            <a:xfrm>
              <a:off x="8059613" y="2066184"/>
              <a:ext cx="2599593" cy="80889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库存</a:t>
              </a:r>
              <a:r>
                <a:rPr lang="en-US" altLang="zh-CN" sz="2400" kern="1200" dirty="0">
                  <a:latin typeface="微软雅黑" panose="020B0503020204020204" pitchFamily="34" charset="-122"/>
                  <a:ea typeface="微软雅黑" panose="020B0503020204020204" pitchFamily="34" charset="-122"/>
                </a:rPr>
                <a:t>&amp;</a:t>
              </a:r>
              <a:r>
                <a:rPr lang="zh-CN" altLang="en-US" sz="2400" kern="1200" dirty="0">
                  <a:latin typeface="微软雅黑" panose="020B0503020204020204" pitchFamily="34" charset="-122"/>
                  <a:ea typeface="微软雅黑" panose="020B0503020204020204" pitchFamily="34" charset="-122"/>
                </a:rPr>
                <a:t>展示管理</a:t>
              </a:r>
              <a:endParaRPr lang="zh-CN" altLang="en-US" sz="2400" kern="1200" dirty="0">
                <a:latin typeface="微软雅黑" panose="020B0503020204020204" pitchFamily="34" charset="-122"/>
                <a:ea typeface="微软雅黑" panose="020B0503020204020204" pitchFamily="34" charset="-122"/>
              </a:endParaRPr>
            </a:p>
          </p:txBody>
        </p:sp>
        <p:sp>
          <p:nvSpPr>
            <p:cNvPr id="11" name="任意多边形: 形状 10"/>
            <p:cNvSpPr/>
            <p:nvPr/>
          </p:nvSpPr>
          <p:spPr>
            <a:xfrm rot="16200000">
              <a:off x="4284294" y="2356016"/>
              <a:ext cx="360000" cy="229230"/>
            </a:xfrm>
            <a:custGeom>
              <a:avLst/>
              <a:gdLst>
                <a:gd name="connsiteX0" fmla="*/ 0 w 888566"/>
                <a:gd name="connsiteY0" fmla="*/ 236935 h 1184675"/>
                <a:gd name="connsiteX1" fmla="*/ 444283 w 888566"/>
                <a:gd name="connsiteY1" fmla="*/ 236935 h 1184675"/>
                <a:gd name="connsiteX2" fmla="*/ 444283 w 888566"/>
                <a:gd name="connsiteY2" fmla="*/ 0 h 1184675"/>
                <a:gd name="connsiteX3" fmla="*/ 888566 w 888566"/>
                <a:gd name="connsiteY3" fmla="*/ 592338 h 1184675"/>
                <a:gd name="connsiteX4" fmla="*/ 444283 w 888566"/>
                <a:gd name="connsiteY4" fmla="*/ 1184675 h 1184675"/>
                <a:gd name="connsiteX5" fmla="*/ 444283 w 888566"/>
                <a:gd name="connsiteY5" fmla="*/ 947740 h 1184675"/>
                <a:gd name="connsiteX6" fmla="*/ 0 w 888566"/>
                <a:gd name="connsiteY6" fmla="*/ 947740 h 1184675"/>
                <a:gd name="connsiteX7" fmla="*/ 0 w 888566"/>
                <a:gd name="connsiteY7" fmla="*/ 236935 h 118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8566" h="1184675">
                  <a:moveTo>
                    <a:pt x="710853" y="1"/>
                  </a:moveTo>
                  <a:lnTo>
                    <a:pt x="710853" y="592338"/>
                  </a:lnTo>
                  <a:lnTo>
                    <a:pt x="888566" y="592338"/>
                  </a:lnTo>
                  <a:lnTo>
                    <a:pt x="444283" y="1184674"/>
                  </a:lnTo>
                  <a:lnTo>
                    <a:pt x="0" y="592338"/>
                  </a:lnTo>
                  <a:lnTo>
                    <a:pt x="177713" y="592338"/>
                  </a:lnTo>
                  <a:lnTo>
                    <a:pt x="177713" y="1"/>
                  </a:lnTo>
                  <a:lnTo>
                    <a:pt x="710853" y="1"/>
                  </a:lnTo>
                  <a:close/>
                </a:path>
              </a:pathLst>
            </a:cu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236936" tIns="0" rIns="236935" bIns="266571" numCol="1" spcCol="1270" anchor="ctr" anchorCtr="0">
              <a:noAutofit/>
            </a:bodyPr>
            <a:lstStyle/>
            <a:p>
              <a:pPr marL="0" lvl="0" indent="0" algn="ctr" defTabSz="933450">
                <a:lnSpc>
                  <a:spcPct val="90000"/>
                </a:lnSpc>
                <a:spcBef>
                  <a:spcPct val="0"/>
                </a:spcBef>
                <a:spcAft>
                  <a:spcPct val="35000"/>
                </a:spcAft>
                <a:buNone/>
              </a:pPr>
              <a:endParaRPr lang="zh-CN" altLang="en-US" sz="2400" kern="1200">
                <a:latin typeface="微软雅黑" panose="020B0503020204020204" pitchFamily="34" charset="-122"/>
                <a:ea typeface="微软雅黑" panose="020B0503020204020204" pitchFamily="34" charset="-122"/>
              </a:endParaRPr>
            </a:p>
          </p:txBody>
        </p:sp>
        <p:sp>
          <p:nvSpPr>
            <p:cNvPr id="12" name="任意多边形: 形状 11"/>
            <p:cNvSpPr/>
            <p:nvPr/>
          </p:nvSpPr>
          <p:spPr>
            <a:xfrm rot="16200000">
              <a:off x="7547704" y="2356017"/>
              <a:ext cx="360000" cy="229230"/>
            </a:xfrm>
            <a:custGeom>
              <a:avLst/>
              <a:gdLst>
                <a:gd name="connsiteX0" fmla="*/ 0 w 888566"/>
                <a:gd name="connsiteY0" fmla="*/ 236935 h 1184675"/>
                <a:gd name="connsiteX1" fmla="*/ 444283 w 888566"/>
                <a:gd name="connsiteY1" fmla="*/ 236935 h 1184675"/>
                <a:gd name="connsiteX2" fmla="*/ 444283 w 888566"/>
                <a:gd name="connsiteY2" fmla="*/ 0 h 1184675"/>
                <a:gd name="connsiteX3" fmla="*/ 888566 w 888566"/>
                <a:gd name="connsiteY3" fmla="*/ 592338 h 1184675"/>
                <a:gd name="connsiteX4" fmla="*/ 444283 w 888566"/>
                <a:gd name="connsiteY4" fmla="*/ 1184675 h 1184675"/>
                <a:gd name="connsiteX5" fmla="*/ 444283 w 888566"/>
                <a:gd name="connsiteY5" fmla="*/ 947740 h 1184675"/>
                <a:gd name="connsiteX6" fmla="*/ 0 w 888566"/>
                <a:gd name="connsiteY6" fmla="*/ 947740 h 1184675"/>
                <a:gd name="connsiteX7" fmla="*/ 0 w 888566"/>
                <a:gd name="connsiteY7" fmla="*/ 236935 h 118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8566" h="1184675">
                  <a:moveTo>
                    <a:pt x="710853" y="1"/>
                  </a:moveTo>
                  <a:lnTo>
                    <a:pt x="710853" y="592338"/>
                  </a:lnTo>
                  <a:lnTo>
                    <a:pt x="888566" y="592338"/>
                  </a:lnTo>
                  <a:lnTo>
                    <a:pt x="444283" y="1184674"/>
                  </a:lnTo>
                  <a:lnTo>
                    <a:pt x="0" y="592338"/>
                  </a:lnTo>
                  <a:lnTo>
                    <a:pt x="177713" y="592338"/>
                  </a:lnTo>
                  <a:lnTo>
                    <a:pt x="177713" y="1"/>
                  </a:lnTo>
                  <a:lnTo>
                    <a:pt x="710853" y="1"/>
                  </a:lnTo>
                  <a:close/>
                </a:path>
              </a:pathLst>
            </a:cu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236936" tIns="0" rIns="236935" bIns="266571" numCol="1" spcCol="1270" anchor="ctr" anchorCtr="0">
              <a:noAutofit/>
            </a:bodyPr>
            <a:lstStyle/>
            <a:p>
              <a:pPr marL="0" lvl="0" indent="0" algn="ctr" defTabSz="933450">
                <a:lnSpc>
                  <a:spcPct val="90000"/>
                </a:lnSpc>
                <a:spcBef>
                  <a:spcPct val="0"/>
                </a:spcBef>
                <a:spcAft>
                  <a:spcPct val="35000"/>
                </a:spcAft>
                <a:buNone/>
              </a:pPr>
              <a:endParaRPr lang="zh-CN" altLang="en-US" sz="2400" kern="1200">
                <a:latin typeface="微软雅黑" panose="020B0503020204020204" pitchFamily="34" charset="-122"/>
                <a:ea typeface="微软雅黑" panose="020B0503020204020204" pitchFamily="34" charset="-122"/>
              </a:endParaRPr>
            </a:p>
          </p:txBody>
        </p:sp>
      </p:grpSp>
      <p:pic>
        <p:nvPicPr>
          <p:cNvPr id="14" name="Picture 3" descr="http://www.kdocs.cn/api/v3/office/copy/Y3RSeEJJRFFmTFBlMkh2NGdocVJ5ZFkxOERWZnIxMHAxQTVGOGZ3Mk5mdmxhV295ajN6MklUNjMvcEtzZDhDUFRtRmFOSDJGbm9WQ1FxRWxrelhLVFFMbzhpZEdGdDZWQUI1aFRqaGRwbWNFbmhidHZnNHZaVDNQMWJkdk5qSFUxMzE3V204NnZNbUhQU0R3T0tXZ2J0bktiWVJ3YmlVSGRVZ0dHUGkrL3g2VWdSNXBWMUZDS3hCM3ZQQnhIYjNjMkp3NFJvS1daWGZhcjdiSkZBSEFkZlRLOWJLWUFCcWZCSnY0bXZ2MDhmN3drRHg4R2RsMmlaV1BWNTVkdy9TRnZ4V25HejJGZGlZPQ==/attach/object/94c00b44c66c52dcbc5c21115a8763fac533a9ca?"/>
          <p:cNvPicPr>
            <a:picLocks noChangeAspect="1" noChangeArrowheads="1"/>
          </p:cNvPicPr>
          <p:nvPr/>
        </p:nvPicPr>
        <p:blipFill rotWithShape="1">
          <a:blip r:embed="rId1">
            <a:extLst>
              <a:ext uri="{28A0092B-C50C-407E-A947-70E740481C1C}">
                <a14:useLocalDpi xmlns:a14="http://schemas.microsoft.com/office/drawing/2010/main" val="0"/>
              </a:ext>
            </a:extLst>
          </a:blip>
          <a:srcRect l="17675"/>
          <a:stretch>
            <a:fillRect/>
          </a:stretch>
        </p:blipFill>
        <p:spPr bwMode="auto">
          <a:xfrm>
            <a:off x="5869021" y="3298527"/>
            <a:ext cx="5770529" cy="3007389"/>
          </a:xfrm>
          <a:prstGeom prst="rect">
            <a:avLst/>
          </a:prstGeom>
          <a:noFill/>
          <a:extLst>
            <a:ext uri="{909E8E84-426E-40DD-AFC4-6F175D3DCCD1}">
              <a14:hiddenFill xmlns:a14="http://schemas.microsoft.com/office/drawing/2010/main">
                <a:solidFill>
                  <a:srgbClr val="FFFFFF"/>
                </a:solidFill>
              </a14:hiddenFill>
            </a:ext>
          </a:extLst>
        </p:spPr>
      </p:pic>
      <p:sp>
        <p:nvSpPr>
          <p:cNvPr id="16" name="对话气泡: 圆角矩形 15"/>
          <p:cNvSpPr/>
          <p:nvPr/>
        </p:nvSpPr>
        <p:spPr>
          <a:xfrm>
            <a:off x="552450" y="5411346"/>
            <a:ext cx="2162908" cy="752475"/>
          </a:xfrm>
          <a:prstGeom prst="wedgeRoundRectCallout">
            <a:avLst>
              <a:gd name="adj1" fmla="val 46606"/>
              <a:gd name="adj2" fmla="val -84691"/>
              <a:gd name="adj3" fmla="val 16667"/>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对商品的抽象</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存储结构</a:t>
            </a:r>
            <a:endParaRPr lang="zh-CN" altLang="en-US" dirty="0"/>
          </a:p>
        </p:txBody>
      </p:sp>
      <p:sp>
        <p:nvSpPr>
          <p:cNvPr id="3" name="副标题 2"/>
          <p:cNvSpPr>
            <a:spLocks noGrp="1"/>
          </p:cNvSpPr>
          <p:nvPr>
            <p:ph type="subTitle" idx="1"/>
          </p:nvPr>
        </p:nvSpPr>
        <p:spPr/>
        <p:txBody>
          <a:bodyPr/>
          <a:lstStyle/>
          <a:p>
            <a:r>
              <a:rPr lang="en-US" altLang="zh-CN" dirty="0"/>
              <a:t>1.2 </a:t>
            </a:r>
            <a:r>
              <a:rPr lang="zh-CN" altLang="en-US" dirty="0"/>
              <a:t>问题求解</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endParaRPr lang="en-US" altLang="zh-CN" sz="2400" dirty="0"/>
          </a:p>
          <a:p>
            <a:pPr>
              <a:lnSpc>
                <a:spcPct val="110000"/>
              </a:lnSpc>
            </a:pPr>
            <a:endParaRPr lang="en-US" altLang="zh-CN" sz="2400" dirty="0"/>
          </a:p>
          <a:p>
            <a:pPr>
              <a:lnSpc>
                <a:spcPct val="110000"/>
              </a:lnSpc>
            </a:pPr>
            <a:endParaRPr lang="en-US" altLang="zh-CN" sz="1800" dirty="0"/>
          </a:p>
          <a:p>
            <a:pPr>
              <a:lnSpc>
                <a:spcPct val="110000"/>
              </a:lnSpc>
            </a:pPr>
            <a:r>
              <a:rPr lang="zh-CN" altLang="zh-CN" sz="2400" dirty="0"/>
              <a:t>假设某超市将商品划分为A、B、C、D、E、F、G、H八个区域，每个区有9个货架，每个货架有6层</a:t>
            </a:r>
            <a:r>
              <a:rPr lang="zh-CN" altLang="en-US" sz="2400" dirty="0"/>
              <a:t>。则可设计一个代表物理位置的三位编码：</a:t>
            </a:r>
            <a:endParaRPr lang="en-US" altLang="zh-CN" sz="2400" dirty="0"/>
          </a:p>
          <a:p>
            <a:pPr algn="ctr">
              <a:lnSpc>
                <a:spcPct val="110000"/>
              </a:lnSpc>
            </a:pPr>
            <a:r>
              <a:rPr lang="zh-CN" altLang="zh-CN" sz="2400" dirty="0"/>
              <a:t>（a</a:t>
            </a:r>
            <a:r>
              <a:rPr lang="zh-CN" altLang="zh-CN" sz="2400" baseline="-25000" dirty="0"/>
              <a:t>1</a:t>
            </a:r>
            <a:r>
              <a:rPr lang="en-US" altLang="zh-CN" sz="2400" baseline="-25000" dirty="0"/>
              <a:t>  </a:t>
            </a:r>
            <a:r>
              <a:rPr lang="zh-CN" altLang="zh-CN" sz="2400" dirty="0"/>
              <a:t>a</a:t>
            </a:r>
            <a:r>
              <a:rPr lang="zh-CN" altLang="zh-CN" sz="2400" baseline="-25000" dirty="0"/>
              <a:t>2</a:t>
            </a:r>
            <a:r>
              <a:rPr lang="en-US" altLang="zh-CN" sz="2400" baseline="-25000" dirty="0"/>
              <a:t>  </a:t>
            </a:r>
            <a:r>
              <a:rPr lang="zh-CN" altLang="zh-CN" sz="2400" dirty="0"/>
              <a:t>a</a:t>
            </a:r>
            <a:r>
              <a:rPr lang="zh-CN" altLang="zh-CN" sz="2400" baseline="-25000" dirty="0"/>
              <a:t>3</a:t>
            </a:r>
            <a:r>
              <a:rPr lang="zh-CN" altLang="zh-CN" sz="2400" dirty="0"/>
              <a:t>）</a:t>
            </a:r>
            <a:endParaRPr lang="en-US" altLang="zh-CN" sz="2400" dirty="0"/>
          </a:p>
          <a:p>
            <a:pPr>
              <a:lnSpc>
                <a:spcPct val="110000"/>
              </a:lnSpc>
            </a:pPr>
            <a:r>
              <a:rPr lang="zh-CN" altLang="en-US" sz="2400" dirty="0"/>
              <a:t>其中，</a:t>
            </a:r>
            <a:r>
              <a:rPr lang="zh-CN" altLang="zh-CN" sz="2400" dirty="0"/>
              <a:t> a</a:t>
            </a:r>
            <a:r>
              <a:rPr lang="zh-CN" altLang="zh-CN" sz="2400" baseline="-25000" dirty="0"/>
              <a:t>1</a:t>
            </a:r>
            <a:r>
              <a:rPr lang="zh-CN" altLang="en-US" sz="2400" dirty="0"/>
              <a:t>、</a:t>
            </a:r>
            <a:r>
              <a:rPr lang="zh-CN" altLang="zh-CN" sz="2400" dirty="0"/>
              <a:t>a</a:t>
            </a:r>
            <a:r>
              <a:rPr lang="zh-CN" altLang="zh-CN" sz="2400" baseline="-25000" dirty="0"/>
              <a:t>2</a:t>
            </a:r>
            <a:r>
              <a:rPr lang="zh-CN" altLang="en-US" sz="2400" dirty="0"/>
              <a:t>、</a:t>
            </a:r>
            <a:r>
              <a:rPr lang="zh-CN" altLang="zh-CN" sz="2400" dirty="0"/>
              <a:t>a</a:t>
            </a:r>
            <a:r>
              <a:rPr lang="zh-CN" altLang="zh-CN" sz="2400" baseline="-25000" dirty="0"/>
              <a:t>3</a:t>
            </a:r>
            <a:r>
              <a:rPr lang="zh-CN" altLang="en-US" sz="2400" dirty="0"/>
              <a:t>分别代表</a:t>
            </a:r>
            <a:r>
              <a:rPr lang="zh-CN" altLang="zh-CN" sz="2400" dirty="0"/>
              <a:t>商品的区域、货架及货架层次</a:t>
            </a:r>
            <a:r>
              <a:rPr lang="zh-CN" altLang="en-US" sz="2400" dirty="0"/>
              <a:t>，其取值范围分别可以为</a:t>
            </a:r>
            <a:r>
              <a:rPr lang="en-US" altLang="zh-CN" sz="2400" dirty="0"/>
              <a:t>1~8</a:t>
            </a:r>
            <a:r>
              <a:rPr lang="zh-CN" altLang="en-US" sz="2400" dirty="0"/>
              <a:t>、</a:t>
            </a:r>
            <a:r>
              <a:rPr lang="en-US" altLang="zh-CN" sz="2400" dirty="0"/>
              <a:t>1~9</a:t>
            </a:r>
            <a:r>
              <a:rPr lang="zh-CN" altLang="en-US" sz="2400" dirty="0"/>
              <a:t>、</a:t>
            </a:r>
            <a:r>
              <a:rPr lang="en-US" altLang="zh-CN" sz="2400" dirty="0"/>
              <a:t>1~6</a:t>
            </a:r>
            <a:r>
              <a:rPr lang="zh-CN" altLang="en-US" sz="2400" dirty="0"/>
              <a:t>。</a:t>
            </a:r>
            <a:endParaRPr lang="en-US" altLang="zh-CN" sz="2400" dirty="0"/>
          </a:p>
          <a:p>
            <a:pPr>
              <a:lnSpc>
                <a:spcPct val="110000"/>
              </a:lnSpc>
            </a:pPr>
            <a:r>
              <a:rPr lang="zh-CN" altLang="en-US" sz="2400" dirty="0"/>
              <a:t>如：</a:t>
            </a:r>
            <a:r>
              <a:rPr lang="zh-CN" altLang="zh-CN" sz="2400" dirty="0"/>
              <a:t>3</a:t>
            </a:r>
            <a:r>
              <a:rPr lang="en-US" altLang="zh-CN" sz="2400" dirty="0"/>
              <a:t> </a:t>
            </a:r>
            <a:r>
              <a:rPr lang="zh-CN" altLang="zh-CN" sz="2400" dirty="0"/>
              <a:t>5</a:t>
            </a:r>
            <a:r>
              <a:rPr lang="en-US" altLang="zh-CN" sz="2400" dirty="0"/>
              <a:t> </a:t>
            </a:r>
            <a:r>
              <a:rPr lang="zh-CN" altLang="zh-CN" sz="2400" dirty="0"/>
              <a:t>4</a:t>
            </a:r>
            <a:r>
              <a:rPr lang="zh-CN" altLang="en-US" sz="2400" dirty="0"/>
              <a:t>表示商品放在区域</a:t>
            </a:r>
            <a:r>
              <a:rPr lang="en-US" altLang="zh-CN" sz="2400" dirty="0"/>
              <a:t>C</a:t>
            </a:r>
            <a:r>
              <a:rPr lang="zh-CN" altLang="en-US" sz="2400" dirty="0"/>
              <a:t>、第</a:t>
            </a:r>
            <a:r>
              <a:rPr lang="en-US" altLang="zh-CN" sz="2400" dirty="0"/>
              <a:t>5</a:t>
            </a:r>
            <a:r>
              <a:rPr lang="zh-CN" altLang="en-US" sz="2400" dirty="0"/>
              <a:t>个货架的第</a:t>
            </a:r>
            <a:r>
              <a:rPr lang="en-US" altLang="zh-CN" sz="2400" dirty="0"/>
              <a:t>6</a:t>
            </a:r>
            <a:r>
              <a:rPr lang="zh-CN" altLang="en-US" sz="2400" dirty="0"/>
              <a:t>层上。</a:t>
            </a:r>
            <a:endParaRPr lang="en-US" altLang="zh-CN" sz="2400" dirty="0"/>
          </a:p>
          <a:p>
            <a:pPr>
              <a:lnSpc>
                <a:spcPct val="150000"/>
              </a:lnSpc>
              <a:spcBef>
                <a:spcPts val="600"/>
              </a:spcBef>
            </a:pPr>
            <a:r>
              <a:rPr lang="zh-CN" altLang="en-US" sz="2400" b="1" dirty="0"/>
              <a:t>思考</a:t>
            </a:r>
            <a:r>
              <a:rPr lang="zh-CN" altLang="en-US" sz="2400" dirty="0"/>
              <a:t>：</a:t>
            </a:r>
            <a:endParaRPr lang="en-US" altLang="zh-CN" sz="2400" dirty="0"/>
          </a:p>
          <a:p>
            <a:pPr>
              <a:lnSpc>
                <a:spcPct val="110000"/>
              </a:lnSpc>
            </a:pPr>
            <a:endParaRPr lang="zh-CN" altLang="zh-CN" sz="2400" dirty="0"/>
          </a:p>
          <a:p>
            <a:pPr>
              <a:lnSpc>
                <a:spcPct val="110000"/>
              </a:lnSpc>
            </a:pPr>
            <a:endParaRPr lang="zh-CN" altLang="zh-CN" sz="2400" dirty="0"/>
          </a:p>
          <a:p>
            <a:pPr>
              <a:lnSpc>
                <a:spcPct val="110000"/>
              </a:lnSpc>
            </a:pPr>
            <a:endParaRPr lang="en-US" altLang="zh-CN" sz="2400" dirty="0"/>
          </a:p>
        </p:txBody>
      </p:sp>
      <p:grpSp>
        <p:nvGrpSpPr>
          <p:cNvPr id="19" name="组合 18"/>
          <p:cNvGrpSpPr/>
          <p:nvPr/>
        </p:nvGrpSpPr>
        <p:grpSpPr>
          <a:xfrm>
            <a:off x="1898906" y="1269023"/>
            <a:ext cx="8425962" cy="1409513"/>
            <a:chOff x="1532793" y="2066184"/>
            <a:chExt cx="6346434" cy="808900"/>
          </a:xfrm>
          <a:solidFill>
            <a:srgbClr val="009999"/>
          </a:solidFill>
        </p:grpSpPr>
        <p:sp>
          <p:nvSpPr>
            <p:cNvPr id="20" name="任意多边形: 形状 19"/>
            <p:cNvSpPr/>
            <p:nvPr/>
          </p:nvSpPr>
          <p:spPr>
            <a:xfrm>
              <a:off x="1532793" y="2066188"/>
              <a:ext cx="2599593" cy="80889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algn="ctr" defTabSz="1155700">
                <a:lnSpc>
                  <a:spcPct val="90000"/>
                </a:lnSpc>
                <a:spcBef>
                  <a:spcPct val="0"/>
                </a:spcBef>
                <a:spcAft>
                  <a:spcPct val="35000"/>
                </a:spcAft>
              </a:pPr>
              <a:r>
                <a:rPr lang="zh-CN" altLang="zh-CN" sz="2400" dirty="0">
                  <a:latin typeface="微软雅黑" panose="020B0503020204020204" pitchFamily="34" charset="-122"/>
                  <a:ea typeface="微软雅黑" panose="020B0503020204020204" pitchFamily="34" charset="-122"/>
                </a:rPr>
                <a:t>超市里几乎所有的管理都不仅与商品有关，还与超市的空间布局有关</a:t>
              </a:r>
              <a:endParaRPr lang="zh-CN" altLang="en-US" sz="2400" dirty="0">
                <a:latin typeface="微软雅黑" panose="020B0503020204020204" pitchFamily="34" charset="-122"/>
                <a:ea typeface="微软雅黑" panose="020B0503020204020204" pitchFamily="34" charset="-122"/>
              </a:endParaRPr>
            </a:p>
          </p:txBody>
        </p:sp>
        <p:sp>
          <p:nvSpPr>
            <p:cNvPr id="21" name="任意多边形: 形状 20"/>
            <p:cNvSpPr/>
            <p:nvPr/>
          </p:nvSpPr>
          <p:spPr>
            <a:xfrm>
              <a:off x="4796203" y="2066184"/>
              <a:ext cx="3083024" cy="80889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algn="ctr" defTabSz="1155700">
                <a:lnSpc>
                  <a:spcPct val="90000"/>
                </a:lnSpc>
                <a:spcBef>
                  <a:spcPct val="0"/>
                </a:spcBef>
                <a:spcAft>
                  <a:spcPct val="35000"/>
                </a:spcAft>
              </a:pPr>
              <a:r>
                <a:rPr lang="zh-CN" altLang="zh-CN" sz="2400" dirty="0">
                  <a:latin typeface="微软雅黑" panose="020B0503020204020204" pitchFamily="34" charset="-122"/>
                  <a:ea typeface="微软雅黑" panose="020B0503020204020204" pitchFamily="34" charset="-122"/>
                </a:rPr>
                <a:t>必须把商品的数据信息与超市的空间布局进行组合，使商品与其展示位置一一对应</a:t>
              </a:r>
              <a:endParaRPr lang="zh-CN" altLang="en-US" sz="2400" dirty="0">
                <a:latin typeface="微软雅黑" panose="020B0503020204020204" pitchFamily="34" charset="-122"/>
                <a:ea typeface="微软雅黑" panose="020B0503020204020204" pitchFamily="34" charset="-122"/>
              </a:endParaRPr>
            </a:p>
          </p:txBody>
        </p:sp>
        <p:sp>
          <p:nvSpPr>
            <p:cNvPr id="23" name="任意多边形: 形状 22"/>
            <p:cNvSpPr/>
            <p:nvPr/>
          </p:nvSpPr>
          <p:spPr>
            <a:xfrm rot="16200000">
              <a:off x="4304160" y="2356016"/>
              <a:ext cx="360000" cy="229230"/>
            </a:xfrm>
            <a:custGeom>
              <a:avLst/>
              <a:gdLst>
                <a:gd name="connsiteX0" fmla="*/ 0 w 888566"/>
                <a:gd name="connsiteY0" fmla="*/ 236935 h 1184675"/>
                <a:gd name="connsiteX1" fmla="*/ 444283 w 888566"/>
                <a:gd name="connsiteY1" fmla="*/ 236935 h 1184675"/>
                <a:gd name="connsiteX2" fmla="*/ 444283 w 888566"/>
                <a:gd name="connsiteY2" fmla="*/ 0 h 1184675"/>
                <a:gd name="connsiteX3" fmla="*/ 888566 w 888566"/>
                <a:gd name="connsiteY3" fmla="*/ 592338 h 1184675"/>
                <a:gd name="connsiteX4" fmla="*/ 444283 w 888566"/>
                <a:gd name="connsiteY4" fmla="*/ 1184675 h 1184675"/>
                <a:gd name="connsiteX5" fmla="*/ 444283 w 888566"/>
                <a:gd name="connsiteY5" fmla="*/ 947740 h 1184675"/>
                <a:gd name="connsiteX6" fmla="*/ 0 w 888566"/>
                <a:gd name="connsiteY6" fmla="*/ 947740 h 1184675"/>
                <a:gd name="connsiteX7" fmla="*/ 0 w 888566"/>
                <a:gd name="connsiteY7" fmla="*/ 236935 h 118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8566" h="1184675">
                  <a:moveTo>
                    <a:pt x="710853" y="1"/>
                  </a:moveTo>
                  <a:lnTo>
                    <a:pt x="710853" y="592338"/>
                  </a:lnTo>
                  <a:lnTo>
                    <a:pt x="888566" y="592338"/>
                  </a:lnTo>
                  <a:lnTo>
                    <a:pt x="444283" y="1184674"/>
                  </a:lnTo>
                  <a:lnTo>
                    <a:pt x="0" y="592338"/>
                  </a:lnTo>
                  <a:lnTo>
                    <a:pt x="177713" y="592338"/>
                  </a:lnTo>
                  <a:lnTo>
                    <a:pt x="177713" y="1"/>
                  </a:lnTo>
                  <a:lnTo>
                    <a:pt x="710853" y="1"/>
                  </a:lnTo>
                  <a:close/>
                </a:path>
              </a:pathLst>
            </a:cu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236936" tIns="0" rIns="236935" bIns="266571" numCol="1" spcCol="1270" anchor="ctr" anchorCtr="0">
              <a:noAutofit/>
            </a:bodyPr>
            <a:lstStyle/>
            <a:p>
              <a:pPr marL="0" lvl="0" indent="0" algn="ctr" defTabSz="933450">
                <a:lnSpc>
                  <a:spcPct val="90000"/>
                </a:lnSpc>
                <a:spcBef>
                  <a:spcPct val="0"/>
                </a:spcBef>
                <a:spcAft>
                  <a:spcPct val="35000"/>
                </a:spcAft>
                <a:buNone/>
              </a:pPr>
              <a:endParaRPr lang="zh-CN" altLang="en-US" sz="2400" kern="1200">
                <a:latin typeface="微软雅黑" panose="020B0503020204020204" pitchFamily="34" charset="-122"/>
                <a:ea typeface="微软雅黑" panose="020B0503020204020204" pitchFamily="34" charset="-122"/>
              </a:endParaRPr>
            </a:p>
          </p:txBody>
        </p:sp>
      </p:grpSp>
      <p:sp>
        <p:nvSpPr>
          <p:cNvPr id="29" name="任意多边形: 形状 28"/>
          <p:cNvSpPr/>
          <p:nvPr/>
        </p:nvSpPr>
        <p:spPr>
          <a:xfrm>
            <a:off x="1565455" y="5689238"/>
            <a:ext cx="6611389" cy="62730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a:lnSpc>
                <a:spcPct val="110000"/>
              </a:lnSpc>
            </a:pPr>
            <a:r>
              <a:rPr lang="zh-CN" altLang="en-US" sz="2400" dirty="0">
                <a:latin typeface="微软雅黑" panose="020B0503020204020204" pitchFamily="34" charset="-122"/>
                <a:ea typeface="微软雅黑" panose="020B0503020204020204" pitchFamily="34" charset="-122"/>
              </a:rPr>
              <a:t>商品编码取值、取值范围是否还有其他方案？</a:t>
            </a:r>
            <a:endParaRPr lang="zh-CN" altLang="zh-CN" sz="2400" dirty="0">
              <a:latin typeface="微软雅黑" panose="020B0503020204020204" pitchFamily="34" charset="-122"/>
              <a:ea typeface="微软雅黑" panose="020B0503020204020204" pitchFamily="34" charset="-122"/>
            </a:endParaRPr>
          </a:p>
        </p:txBody>
      </p:sp>
    </p:spTree>
  </p:cSld>
  <p:clrMapOvr>
    <a:masterClrMapping/>
  </p:clrMapOvr>
</p:sld>
</file>

<file path=ppt/tags/tag1.xml><?xml version="1.0" encoding="utf-8"?>
<p:tagLst xmlns:p="http://schemas.openxmlformats.org/presentationml/2006/main">
  <p:tag name="COMMONDATA" val="eyJoZGlkIjoiNGIyMmMwNzM5OTY3M2JjNmZhNWYwYjAzMzFmNTUyNjE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7805</Words>
  <Application>WPS 演示</Application>
  <PresentationFormat>宽屏</PresentationFormat>
  <Paragraphs>571</Paragraphs>
  <Slides>30</Slides>
  <Notes>4</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30</vt:i4>
      </vt:variant>
    </vt:vector>
  </HeadingPairs>
  <TitlesOfParts>
    <vt:vector size="45" baseType="lpstr">
      <vt:lpstr>Arial</vt:lpstr>
      <vt:lpstr>宋体</vt:lpstr>
      <vt:lpstr>Wingdings</vt:lpstr>
      <vt:lpstr>华文中宋</vt:lpstr>
      <vt:lpstr>微软雅黑</vt:lpstr>
      <vt:lpstr>Bauhaus 93</vt:lpstr>
      <vt:lpstr>Segoe UI Black</vt:lpstr>
      <vt:lpstr>方正颜宋简体_中</vt:lpstr>
      <vt:lpstr>Calibri</vt:lpstr>
      <vt:lpstr>Arial Unicode MS</vt:lpstr>
      <vt:lpstr>Calibri Light</vt:lpstr>
      <vt:lpstr>Times New Roman</vt:lpstr>
      <vt:lpstr>方正美黑简体</vt:lpstr>
      <vt:lpstr>黑体</vt:lpstr>
      <vt:lpstr>Office 主题</vt:lpstr>
      <vt:lpstr>PowerPoint 演示文稿</vt:lpstr>
      <vt:lpstr>PowerPoint 演示文稿</vt:lpstr>
      <vt:lpstr>PowerPoint 演示文稿</vt:lpstr>
      <vt:lpstr>PowerPoint 演示文稿</vt:lpstr>
      <vt:lpstr>PowerPoint 演示文稿</vt:lpstr>
      <vt:lpstr>1.1  问题引入：大型超市</vt:lpstr>
      <vt:lpstr>1.1  问题引入：大型超市</vt:lpstr>
      <vt:lpstr>1.2  问题求解</vt:lpstr>
      <vt:lpstr>存储结构</vt:lpstr>
      <vt:lpstr>算法设计</vt:lpstr>
      <vt:lpstr>1.3  数据结构定义</vt:lpstr>
      <vt:lpstr>数据的逻辑结构</vt:lpstr>
      <vt:lpstr>抽象数据类型</vt:lpstr>
      <vt:lpstr>数据的存储结构</vt:lpstr>
      <vt:lpstr>数据的操作实现</vt:lpstr>
      <vt:lpstr>1.4  算法分析与优化</vt:lpstr>
      <vt:lpstr>时间复杂性的度量</vt:lpstr>
      <vt:lpstr>时间复杂性的度量</vt:lpstr>
      <vt:lpstr>渐近时间复杂度</vt:lpstr>
      <vt:lpstr>最好、最坏、平均情况时间复杂度</vt:lpstr>
      <vt:lpstr>空间复杂性的度量</vt:lpstr>
      <vt:lpstr>常用复杂度函数</vt:lpstr>
      <vt:lpstr>渐近表示法的计算</vt:lpstr>
      <vt:lpstr>算法优化 – 时间复杂度</vt:lpstr>
      <vt:lpstr>算法优化 – 时间复杂度</vt:lpstr>
      <vt:lpstr>算法优化 – 时间复杂度</vt:lpstr>
      <vt:lpstr>算法优化 – 空间复杂度</vt:lpstr>
      <vt:lpstr>1.5  应用场景：数据挖掘</vt:lpstr>
      <vt:lpstr>1.6  小结</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帐户</dc:creator>
  <cp:lastModifiedBy>WPS_1682610349</cp:lastModifiedBy>
  <cp:revision>232</cp:revision>
  <dcterms:created xsi:type="dcterms:W3CDTF">2023-07-28T08:56:00Z</dcterms:created>
  <dcterms:modified xsi:type="dcterms:W3CDTF">2023-08-29T15:02:14Z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575BE437404044CA4A81C364E200AF97_42</vt:lpwstr>
  </property>
  <property fmtid="{D5CDD505-2E9C-101B-9397-08002B2CF9AE}" pid="3" name="KSOProductBuildVer">
    <vt:lpwstr>2052-12.1.0.15120</vt:lpwstr>
  </property>
</Properties>
</file>